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9" r:id="rId2"/>
    <p:sldId id="256" r:id="rId3"/>
    <p:sldId id="277" r:id="rId4"/>
    <p:sldId id="278" r:id="rId5"/>
    <p:sldId id="257" r:id="rId6"/>
    <p:sldId id="258" r:id="rId7"/>
    <p:sldId id="259" r:id="rId8"/>
    <p:sldId id="260" r:id="rId9"/>
    <p:sldId id="261" r:id="rId10"/>
    <p:sldId id="263" r:id="rId11"/>
    <p:sldId id="264" r:id="rId12"/>
    <p:sldId id="265" r:id="rId13"/>
    <p:sldId id="266" r:id="rId14"/>
    <p:sldId id="267" r:id="rId15"/>
    <p:sldId id="268" r:id="rId16"/>
    <p:sldId id="279" r:id="rId17"/>
    <p:sldId id="281" r:id="rId18"/>
    <p:sldId id="280" r:id="rId19"/>
    <p:sldId id="282" r:id="rId20"/>
    <p:sldId id="283" r:id="rId21"/>
    <p:sldId id="284" r:id="rId22"/>
    <p:sldId id="285" r:id="rId23"/>
    <p:sldId id="287" r:id="rId24"/>
    <p:sldId id="286"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270" r:id="rId40"/>
    <p:sldId id="271" r:id="rId41"/>
    <p:sldId id="272" r:id="rId42"/>
    <p:sldId id="302" r:id="rId43"/>
    <p:sldId id="303" r:id="rId44"/>
    <p:sldId id="304" r:id="rId45"/>
    <p:sldId id="305" r:id="rId46"/>
    <p:sldId id="273" r:id="rId47"/>
    <p:sldId id="275" r:id="rId48"/>
    <p:sldId id="306" r:id="rId49"/>
    <p:sldId id="307" r:id="rId50"/>
    <p:sldId id="308" r:id="rId51"/>
    <p:sldId id="309" r:id="rId52"/>
    <p:sldId id="310" r:id="rId53"/>
    <p:sldId id="311" r:id="rId54"/>
    <p:sldId id="312" r:id="rId55"/>
    <p:sldId id="313" r:id="rId56"/>
    <p:sldId id="314" r:id="rId57"/>
    <p:sldId id="315" r:id="rId5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3168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59985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393601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846993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190296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627475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615829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242338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233537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28875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17/08/2019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33200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46240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CD89838-6487-4CB2-BF08-22AA628220F3}" type="datetimeFigureOut">
              <a:rPr lang="es-ES" smtClean="0"/>
              <a:t>17/08/2019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964350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CD89838-6487-4CB2-BF08-22AA628220F3}" type="datetimeFigureOut">
              <a:rPr lang="es-ES" smtClean="0"/>
              <a:t>17/08/2019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888577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89838-6487-4CB2-BF08-22AA628220F3}" type="datetimeFigureOut">
              <a:rPr lang="es-ES" smtClean="0"/>
              <a:t>17/08/2019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04664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689153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17/08/2019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96009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D89838-6487-4CB2-BF08-22AA628220F3}" type="datetimeFigureOut">
              <a:rPr lang="es-ES" smtClean="0"/>
              <a:t>17/08/2019</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4DD97C6-6C68-43CB-A374-0BEC2CB99C1A}" type="slidenum">
              <a:rPr lang="es-ES" smtClean="0"/>
              <a:t>‹Nº›</a:t>
            </a:fld>
            <a:endParaRPr lang="es-ES"/>
          </a:p>
        </p:txBody>
      </p:sp>
    </p:spTree>
    <p:extLst>
      <p:ext uri="{BB962C8B-B14F-4D97-AF65-F5344CB8AC3E}">
        <p14:creationId xmlns:p14="http://schemas.microsoft.com/office/powerpoint/2010/main" val="28893605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37.png"/><Relationship Id="rId4" Type="http://schemas.openxmlformats.org/officeDocument/2006/relationships/image" Target="../media/image61.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67693C5-378B-4AF4-A0F1-B6C27EF125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4869" y="2077572"/>
            <a:ext cx="5691352" cy="42502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CuadroTexto 5">
            <a:extLst>
              <a:ext uri="{FF2B5EF4-FFF2-40B4-BE49-F238E27FC236}">
                <a16:creationId xmlns:a16="http://schemas.microsoft.com/office/drawing/2014/main" id="{AFF230D7-3E7F-4B40-B451-1837AF2609AB}"/>
              </a:ext>
            </a:extLst>
          </p:cNvPr>
          <p:cNvSpPr txBox="1"/>
          <p:nvPr/>
        </p:nvSpPr>
        <p:spPr>
          <a:xfrm>
            <a:off x="2438568" y="382754"/>
            <a:ext cx="9587346" cy="1569660"/>
          </a:xfrm>
          <a:prstGeom prst="rect">
            <a:avLst/>
          </a:prstGeom>
          <a:noFill/>
        </p:spPr>
        <p:txBody>
          <a:bodyPr wrap="square" rtlCol="0">
            <a:spAutoFit/>
          </a:bodyPr>
          <a:lstStyle/>
          <a:p>
            <a:r>
              <a:rPr lang="es-GT" sz="9600" b="1" dirty="0">
                <a:solidFill>
                  <a:srgbClr val="FF0000"/>
                </a:solidFill>
              </a:rPr>
              <a:t>Seminario 2019</a:t>
            </a:r>
          </a:p>
        </p:txBody>
      </p:sp>
    </p:spTree>
    <p:extLst>
      <p:ext uri="{BB962C8B-B14F-4D97-AF65-F5344CB8AC3E}">
        <p14:creationId xmlns:p14="http://schemas.microsoft.com/office/powerpoint/2010/main" val="415138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5230091"/>
          </a:xfrm>
        </p:spPr>
        <p:txBody>
          <a:bodyPr>
            <a:noAutofit/>
          </a:bodyPr>
          <a:lstStyle/>
          <a:p>
            <a:r>
              <a:rPr lang="es-GT" sz="1600" dirty="0"/>
              <a:t>Como estudiantes seminaristas, decidimos enfocar nuestro tema de investigación sobre el Fin</a:t>
            </a:r>
            <a:br>
              <a:rPr lang="es-GT" sz="1600" dirty="0"/>
            </a:br>
            <a:r>
              <a:rPr lang="es-GT" sz="1600" dirty="0"/>
              <a:t>de la Pobreza, para conocer cuál es la valoración e importancia que le han dado los</a:t>
            </a:r>
            <a:br>
              <a:rPr lang="es-GT" sz="1600" dirty="0"/>
            </a:br>
            <a:r>
              <a:rPr lang="es-GT" sz="1600" dirty="0"/>
              <a:t>guatemaltecos en el centro de Villa Nueva en las instituciones educativas como Liceo Compu-</a:t>
            </a:r>
            <a:br>
              <a:rPr lang="es-GT" sz="1600" dirty="0"/>
            </a:br>
            <a:r>
              <a:rPr lang="es-GT" sz="1600" dirty="0"/>
              <a:t>Market. A través de la presente investigación queremos indagar que tanto se han preocupado</a:t>
            </a:r>
            <a:br>
              <a:rPr lang="es-GT" sz="1600" dirty="0"/>
            </a:br>
            <a:r>
              <a:rPr lang="es-GT" sz="1600" dirty="0"/>
              <a:t>las personas de Villa Nueva sobre el tema Fin de la Pobreza, así como el apoyo que han</a:t>
            </a:r>
            <a:br>
              <a:rPr lang="es-GT" sz="1600" dirty="0"/>
            </a:br>
            <a:r>
              <a:rPr lang="es-GT" sz="1600" dirty="0"/>
              <a:t>recibido de instituciones con respecto al tema de la Fin de la Pobreza. </a:t>
            </a:r>
          </a:p>
        </p:txBody>
      </p:sp>
    </p:spTree>
    <p:extLst>
      <p:ext uri="{BB962C8B-B14F-4D97-AF65-F5344CB8AC3E}">
        <p14:creationId xmlns:p14="http://schemas.microsoft.com/office/powerpoint/2010/main" val="2874278274"/>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2924673" y="1325386"/>
            <a:ext cx="7092163" cy="4008614"/>
          </a:xfrm>
          <a:prstGeom prst="rect">
            <a:avLst/>
          </a:prstGeom>
        </p:spPr>
      </p:pic>
    </p:spTree>
    <p:extLst>
      <p:ext uri="{BB962C8B-B14F-4D97-AF65-F5344CB8AC3E}">
        <p14:creationId xmlns:p14="http://schemas.microsoft.com/office/powerpoint/2010/main" val="153404906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5133109"/>
          </a:xfrm>
        </p:spPr>
        <p:txBody>
          <a:bodyPr/>
          <a:lstStyle/>
          <a:p>
            <a:r>
              <a:rPr lang="es-GT" b="1" dirty="0"/>
              <a:t>Objetivos</a:t>
            </a:r>
          </a:p>
        </p:txBody>
      </p:sp>
    </p:spTree>
    <p:extLst>
      <p:ext uri="{BB962C8B-B14F-4D97-AF65-F5344CB8AC3E}">
        <p14:creationId xmlns:p14="http://schemas.microsoft.com/office/powerpoint/2010/main" val="2662726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2923308"/>
            <a:ext cx="10018713" cy="2978727"/>
          </a:xfrm>
        </p:spPr>
        <p:txBody>
          <a:bodyPr>
            <a:normAutofit/>
          </a:bodyPr>
          <a:lstStyle/>
          <a:p>
            <a:r>
              <a:rPr lang="es-GT" sz="2000" dirty="0">
                <a:latin typeface="Arial" panose="020B0604020202020204" pitchFamily="34" charset="0"/>
                <a:cs typeface="Arial" panose="020B0604020202020204" pitchFamily="34" charset="0"/>
              </a:rPr>
              <a:t>La pobreza va más allá de la falta de ingresos y recursos para garantizar unos</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medios de vida sostenibles. La pobreza es un problema de derechos humanos.</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Entre las distintas manifestaciones de la pobreza figuran el hambre, la</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malnutrición, la falta de una vivienda digna y el acceso limitado a otros servicios</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básicos como la educación o la salud.</a:t>
            </a:r>
          </a:p>
        </p:txBody>
      </p:sp>
      <p:sp>
        <p:nvSpPr>
          <p:cNvPr id="4" name="CuadroTexto 3"/>
          <p:cNvSpPr txBox="1"/>
          <p:nvPr/>
        </p:nvSpPr>
        <p:spPr>
          <a:xfrm>
            <a:off x="3043885" y="1676400"/>
            <a:ext cx="6899564" cy="369332"/>
          </a:xfrm>
          <a:prstGeom prst="rect">
            <a:avLst/>
          </a:prstGeom>
          <a:noFill/>
        </p:spPr>
        <p:txBody>
          <a:bodyPr wrap="square" rtlCol="0">
            <a:spAutoFit/>
          </a:bodyPr>
          <a:lstStyle/>
          <a:p>
            <a:pPr algn="ctr"/>
            <a:r>
              <a:rPr lang="es-GT" b="1" dirty="0">
                <a:latin typeface="Arial" panose="020B0604020202020204" pitchFamily="34" charset="0"/>
                <a:cs typeface="Arial" panose="020B0604020202020204" pitchFamily="34" charset="0"/>
              </a:rPr>
              <a:t>Objetivo General</a:t>
            </a:r>
          </a:p>
        </p:txBody>
      </p:sp>
    </p:spTree>
    <p:extLst>
      <p:ext uri="{BB962C8B-B14F-4D97-AF65-F5344CB8AC3E}">
        <p14:creationId xmlns:p14="http://schemas.microsoft.com/office/powerpoint/2010/main" val="1855375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2424545"/>
            <a:ext cx="10018713" cy="3366654"/>
          </a:xfrm>
        </p:spPr>
        <p:txBody>
          <a:bodyPr>
            <a:normAutofit/>
          </a:bodyPr>
          <a:lstStyle/>
          <a:p>
            <a:pPr algn="l"/>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3.Fomentar a la juventud a ideologías en planificaciones institucionales para</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que ellos puedan tener concepto o capacitaciones para poder salir de la</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pobreza.</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4.Implementar plan institucional a jóvenes y a niños para mostrarles una planificación de economía para los ingresos a temprana edad.</a:t>
            </a:r>
            <a:br>
              <a:rPr lang="es-GT" sz="2000" dirty="0">
                <a:latin typeface="Arial" panose="020B0604020202020204" pitchFamily="34" charset="0"/>
                <a:cs typeface="Arial" panose="020B0604020202020204" pitchFamily="34" charset="0"/>
              </a:rPr>
            </a:br>
            <a:r>
              <a:rPr lang="es-GT" sz="2000" dirty="0">
                <a:latin typeface="Arial" panose="020B0604020202020204" pitchFamily="34" charset="0"/>
                <a:cs typeface="Arial" panose="020B0604020202020204" pitchFamily="34" charset="0"/>
              </a:rPr>
              <a:t>5.Lograr que las ciudades y los asentamientos humanos sean inclusivos, seguros, respetables y sostenibles.</a:t>
            </a:r>
          </a:p>
        </p:txBody>
      </p:sp>
      <p:sp>
        <p:nvSpPr>
          <p:cNvPr id="5" name="CuadroTexto 4"/>
          <p:cNvSpPr txBox="1"/>
          <p:nvPr/>
        </p:nvSpPr>
        <p:spPr>
          <a:xfrm>
            <a:off x="3906982" y="1039091"/>
            <a:ext cx="6165273" cy="369332"/>
          </a:xfrm>
          <a:prstGeom prst="rect">
            <a:avLst/>
          </a:prstGeom>
          <a:noFill/>
        </p:spPr>
        <p:txBody>
          <a:bodyPr wrap="square" rtlCol="0">
            <a:spAutoFit/>
          </a:bodyPr>
          <a:lstStyle/>
          <a:p>
            <a:pPr algn="ctr"/>
            <a:r>
              <a:rPr lang="es-GT" b="1" dirty="0">
                <a:latin typeface="Arial" panose="020B0604020202020204" pitchFamily="34" charset="0"/>
                <a:cs typeface="Arial" panose="020B0604020202020204" pitchFamily="34" charset="0"/>
              </a:rPr>
              <a:t>Objetivos Específicos</a:t>
            </a:r>
          </a:p>
        </p:txBody>
      </p:sp>
    </p:spTree>
    <p:extLst>
      <p:ext uri="{BB962C8B-B14F-4D97-AF65-F5344CB8AC3E}">
        <p14:creationId xmlns:p14="http://schemas.microsoft.com/office/powerpoint/2010/main" val="36523531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n para erradicar la pobrez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7678" y="969529"/>
            <a:ext cx="7478236" cy="49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54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19E20C-6D26-4BE1-A1F6-9B32CEA2ED62}"/>
              </a:ext>
            </a:extLst>
          </p:cNvPr>
          <p:cNvSpPr>
            <a:spLocks noGrp="1"/>
          </p:cNvSpPr>
          <p:nvPr>
            <p:ph type="title"/>
          </p:nvPr>
        </p:nvSpPr>
        <p:spPr>
          <a:xfrm>
            <a:off x="1563824" y="2552700"/>
            <a:ext cx="10018713" cy="1752599"/>
          </a:xfrm>
        </p:spPr>
        <p:txBody>
          <a:bodyPr/>
          <a:lstStyle/>
          <a:p>
            <a:r>
              <a:rPr lang="es-ES" b="1" dirty="0"/>
              <a:t>FIN A LA POBREZA EN EL PAIS</a:t>
            </a:r>
            <a:br>
              <a:rPr lang="es-ES" dirty="0"/>
            </a:br>
            <a:endParaRPr lang="es-ES" dirty="0"/>
          </a:p>
        </p:txBody>
      </p:sp>
    </p:spTree>
    <p:extLst>
      <p:ext uri="{BB962C8B-B14F-4D97-AF65-F5344CB8AC3E}">
        <p14:creationId xmlns:p14="http://schemas.microsoft.com/office/powerpoint/2010/main" val="398336304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la pobreza en guatemala">
            <a:extLst>
              <a:ext uri="{FF2B5EF4-FFF2-40B4-BE49-F238E27FC236}">
                <a16:creationId xmlns:a16="http://schemas.microsoft.com/office/drawing/2014/main" id="{EB4C448F-7BEE-4544-A204-E2008CEED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650" y="526358"/>
            <a:ext cx="4979391" cy="356856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Resultado de imagen para la pobreza en guatemala">
            <a:extLst>
              <a:ext uri="{FF2B5EF4-FFF2-40B4-BE49-F238E27FC236}">
                <a16:creationId xmlns:a16="http://schemas.microsoft.com/office/drawing/2014/main" id="{E50BC0CA-0427-46EC-A835-47F24FE0A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9769" y="2486284"/>
            <a:ext cx="5094669" cy="35685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2619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additive="base">
                                        <p:cTn id="14" dur="500" fill="hold"/>
                                        <p:tgtEl>
                                          <p:spTgt spid="1028"/>
                                        </p:tgtEl>
                                        <p:attrNameLst>
                                          <p:attrName>ppt_x</p:attrName>
                                        </p:attrNameLst>
                                      </p:cBhvr>
                                      <p:tavLst>
                                        <p:tav tm="0">
                                          <p:val>
                                            <p:strVal val="#ppt_x"/>
                                          </p:val>
                                        </p:tav>
                                        <p:tav tm="100000">
                                          <p:val>
                                            <p:strVal val="#ppt_x"/>
                                          </p:val>
                                        </p:tav>
                                      </p:tavLst>
                                    </p:anim>
                                    <p:anim calcmode="lin" valueType="num">
                                      <p:cBhvr additive="base">
                                        <p:cTn id="15"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423FF632-54B4-4888-B82A-7295EC01984B}"/>
              </a:ext>
            </a:extLst>
          </p:cNvPr>
          <p:cNvSpPr>
            <a:spLocks noGrp="1"/>
          </p:cNvSpPr>
          <p:nvPr>
            <p:ph type="body" sz="half" idx="2"/>
          </p:nvPr>
        </p:nvSpPr>
        <p:spPr>
          <a:xfrm>
            <a:off x="1482724" y="1351722"/>
            <a:ext cx="5805972" cy="4333461"/>
          </a:xfrm>
        </p:spPr>
        <p:txBody>
          <a:bodyPr>
            <a:normAutofit/>
          </a:bodyPr>
          <a:lstStyle/>
          <a:p>
            <a:r>
              <a:rPr lang="es-ES" sz="2400" dirty="0"/>
              <a:t>En Guatemala no podemos sobresalir porque tanto el gobierno no apoya a los ciudadanos la inseguridad que hay en las calles cada vez es mayor  ya que el guatemalteco no puede poner un negocio porque ya llegan los delincuentes a pedirles mayor parte de las ganancias.</a:t>
            </a:r>
          </a:p>
        </p:txBody>
      </p:sp>
      <p:pic>
        <p:nvPicPr>
          <p:cNvPr id="2050" name="Picture 2" descr="Resultado de imagen para delincuencia en guatemala">
            <a:extLst>
              <a:ext uri="{FF2B5EF4-FFF2-40B4-BE49-F238E27FC236}">
                <a16:creationId xmlns:a16="http://schemas.microsoft.com/office/drawing/2014/main" id="{18BF2CC9-81C2-40F7-8ECC-BA036A741983}"/>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5353" r="25353"/>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706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7EF0AB-3565-460E-BD00-838A6EEAAB28}"/>
              </a:ext>
            </a:extLst>
          </p:cNvPr>
          <p:cNvSpPr>
            <a:spLocks noGrp="1"/>
          </p:cNvSpPr>
          <p:nvPr>
            <p:ph type="title"/>
          </p:nvPr>
        </p:nvSpPr>
        <p:spPr>
          <a:xfrm>
            <a:off x="1338537" y="2552700"/>
            <a:ext cx="10018713" cy="1752599"/>
          </a:xfrm>
        </p:spPr>
        <p:txBody>
          <a:bodyPr/>
          <a:lstStyle/>
          <a:p>
            <a:r>
              <a:rPr lang="es-ES" sz="4800" b="1" dirty="0"/>
              <a:t>COMO ERRADICAR LA POBREZA</a:t>
            </a:r>
            <a:br>
              <a:rPr lang="es-ES" dirty="0"/>
            </a:br>
            <a:endParaRPr lang="es-ES" dirty="0"/>
          </a:p>
        </p:txBody>
      </p:sp>
    </p:spTree>
    <p:extLst>
      <p:ext uri="{BB962C8B-B14F-4D97-AF65-F5344CB8AC3E}">
        <p14:creationId xmlns:p14="http://schemas.microsoft.com/office/powerpoint/2010/main" val="275218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logotipo ods fin de la pobre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563" y="2493818"/>
            <a:ext cx="3754583" cy="3754583"/>
          </a:xfrm>
          <a:prstGeom prst="roundRect">
            <a:avLst>
              <a:gd name="adj" fmla="val 11092"/>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2008910" y="900546"/>
            <a:ext cx="9587346" cy="923330"/>
          </a:xfrm>
          <a:prstGeom prst="rect">
            <a:avLst/>
          </a:prstGeom>
          <a:noFill/>
        </p:spPr>
        <p:txBody>
          <a:bodyPr wrap="square" rtlCol="0">
            <a:spAutoFit/>
          </a:bodyPr>
          <a:lstStyle/>
          <a:p>
            <a:r>
              <a:rPr lang="es-GT" sz="5400" b="1" dirty="0">
                <a:solidFill>
                  <a:srgbClr val="FF0000"/>
                </a:solidFill>
              </a:rPr>
              <a:t>Fin de la Pobreza Objetivo No.1</a:t>
            </a:r>
          </a:p>
        </p:txBody>
      </p:sp>
    </p:spTree>
    <p:extLst>
      <p:ext uri="{BB962C8B-B14F-4D97-AF65-F5344CB8AC3E}">
        <p14:creationId xmlns:p14="http://schemas.microsoft.com/office/powerpoint/2010/main" val="5138347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B08A403D-C81E-4B3D-BF91-BFBA550A8756}"/>
              </a:ext>
            </a:extLst>
          </p:cNvPr>
          <p:cNvSpPr>
            <a:spLocks noGrp="1"/>
          </p:cNvSpPr>
          <p:nvPr>
            <p:ph type="body" sz="half" idx="2"/>
          </p:nvPr>
        </p:nvSpPr>
        <p:spPr>
          <a:xfrm>
            <a:off x="1482724" y="1166191"/>
            <a:ext cx="5686702" cy="3786808"/>
          </a:xfrm>
        </p:spPr>
        <p:txBody>
          <a:bodyPr>
            <a:normAutofit/>
          </a:bodyPr>
          <a:lstStyle/>
          <a:p>
            <a:r>
              <a:rPr lang="es-ES" sz="2400" dirty="0"/>
              <a:t>Este concepto de desarrollo humano defiende mucho al Programa de las Naciones Unidas para el Desarrollo reconoce que el ingreso es solo un medio. Nos damos cuentas que Todas las personas en todo el mundo necesitan más opciones y oportunidades y economía para vivir la vida que muchos no valoran.</a:t>
            </a:r>
          </a:p>
        </p:txBody>
      </p:sp>
      <p:pic>
        <p:nvPicPr>
          <p:cNvPr id="10" name="Marcador de posición de imagen 9" descr="Resultado de imagen para como erradicar la pobreza">
            <a:extLst>
              <a:ext uri="{FF2B5EF4-FFF2-40B4-BE49-F238E27FC236}">
                <a16:creationId xmlns:a16="http://schemas.microsoft.com/office/drawing/2014/main" id="{10174C51-E40D-46FC-B335-88C2C026185E}"/>
              </a:ext>
            </a:extLst>
          </p:cNvPr>
          <p:cNvPicPr>
            <a:picLocks noGrp="1"/>
          </p:cNvPicPr>
          <p:nvPr>
            <p:ph type="pic" idx="1"/>
          </p:nvPr>
        </p:nvPicPr>
        <p:blipFill>
          <a:blip r:embed="rId2"/>
          <a:srcRect l="26065" r="26065"/>
          <a:stretch>
            <a:fillRect/>
          </a:stretch>
        </p:blipFill>
        <p:spPr bwMode="auto">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945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Resultado de imagen para como erradicar la pobreza">
            <a:extLst>
              <a:ext uri="{FF2B5EF4-FFF2-40B4-BE49-F238E27FC236}">
                <a16:creationId xmlns:a16="http://schemas.microsoft.com/office/drawing/2014/main" id="{4E8AF383-B130-42C4-BDFB-DBC3CF85662F}"/>
              </a:ext>
            </a:extLst>
          </p:cNvPr>
          <p:cNvPicPr/>
          <p:nvPr/>
        </p:nvPicPr>
        <p:blipFill>
          <a:blip r:embed="rId2"/>
          <a:srcRect/>
          <a:stretch>
            <a:fillRect/>
          </a:stretch>
        </p:blipFill>
        <p:spPr bwMode="auto">
          <a:xfrm>
            <a:off x="1179443" y="555655"/>
            <a:ext cx="5885034" cy="34411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8" name="Picture 2" descr="Resultado de imagen para como erradicar la pobreza">
            <a:extLst>
              <a:ext uri="{FF2B5EF4-FFF2-40B4-BE49-F238E27FC236}">
                <a16:creationId xmlns:a16="http://schemas.microsoft.com/office/drawing/2014/main" id="{DFF36788-D19A-4B53-8E84-466FBA33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97" y="3113620"/>
            <a:ext cx="6090110" cy="34411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4548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1000"/>
                                        <p:tgtEl>
                                          <p:spTgt spid="4098"/>
                                        </p:tgtEl>
                                      </p:cBhvr>
                                    </p:animEffect>
                                    <p:anim calcmode="lin" valueType="num">
                                      <p:cBhvr>
                                        <p:cTn id="14" dur="1000" fill="hold"/>
                                        <p:tgtEl>
                                          <p:spTgt spid="4098"/>
                                        </p:tgtEl>
                                        <p:attrNameLst>
                                          <p:attrName>ppt_x</p:attrName>
                                        </p:attrNameLst>
                                      </p:cBhvr>
                                      <p:tavLst>
                                        <p:tav tm="0">
                                          <p:val>
                                            <p:strVal val="#ppt_x"/>
                                          </p:val>
                                        </p:tav>
                                        <p:tav tm="100000">
                                          <p:val>
                                            <p:strVal val="#ppt_x"/>
                                          </p:val>
                                        </p:tav>
                                      </p:tavLst>
                                    </p:anim>
                                    <p:anim calcmode="lin" valueType="num">
                                      <p:cBhvr>
                                        <p:cTn id="15"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DBB36D-A745-4A6F-AD26-1010BE205318}"/>
              </a:ext>
            </a:extLst>
          </p:cNvPr>
          <p:cNvSpPr>
            <a:spLocks noGrp="1"/>
          </p:cNvSpPr>
          <p:nvPr>
            <p:ph type="title"/>
          </p:nvPr>
        </p:nvSpPr>
        <p:spPr>
          <a:xfrm>
            <a:off x="1298780" y="2521226"/>
            <a:ext cx="10058332" cy="1815547"/>
          </a:xfrm>
        </p:spPr>
        <p:txBody>
          <a:bodyPr>
            <a:normAutofit/>
          </a:bodyPr>
          <a:lstStyle/>
          <a:p>
            <a:r>
              <a:rPr lang="es-ES" sz="4800" b="1" dirty="0"/>
              <a:t>CONSECUENCIAS DEL DESEMPLEO </a:t>
            </a:r>
            <a:endParaRPr lang="es-ES" sz="4800" dirty="0"/>
          </a:p>
        </p:txBody>
      </p:sp>
    </p:spTree>
    <p:extLst>
      <p:ext uri="{BB962C8B-B14F-4D97-AF65-F5344CB8AC3E}">
        <p14:creationId xmlns:p14="http://schemas.microsoft.com/office/powerpoint/2010/main" val="79761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CONSECUENCIAS DEL DESEMPLEO">
            <a:extLst>
              <a:ext uri="{FF2B5EF4-FFF2-40B4-BE49-F238E27FC236}">
                <a16:creationId xmlns:a16="http://schemas.microsoft.com/office/drawing/2014/main" id="{B63D2758-3899-4D1F-83F1-6FF02C9BF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248" y="1139687"/>
            <a:ext cx="7917504" cy="43115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78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24BECF-1444-47C0-BEE8-F69EF39A6E0F}"/>
              </a:ext>
            </a:extLst>
          </p:cNvPr>
          <p:cNvSpPr>
            <a:spLocks noGrp="1"/>
          </p:cNvSpPr>
          <p:nvPr>
            <p:ph idx="1"/>
          </p:nvPr>
        </p:nvSpPr>
        <p:spPr>
          <a:xfrm>
            <a:off x="1484310" y="463827"/>
            <a:ext cx="10018713" cy="5327374"/>
          </a:xfrm>
        </p:spPr>
        <p:txBody>
          <a:bodyPr>
            <a:normAutofit fontScale="92500" lnSpcReduction="20000"/>
          </a:bodyPr>
          <a:lstStyle/>
          <a:p>
            <a:r>
              <a:rPr lang="es-ES" dirty="0"/>
              <a:t> Trabajo e identidad personal</a:t>
            </a:r>
          </a:p>
          <a:p>
            <a:pPr marL="0" indent="0">
              <a:buNone/>
            </a:pPr>
            <a:r>
              <a:rPr lang="es-ES" dirty="0"/>
              <a:t>Para muchas personas el trabajo supone una seña de identidad. A través de él encuentran un lugar en la sociedad, se sienten útiles, les proporciona un status social y lo consideran como el medio para entrar a formar parte de la dinámica de la vida, para participar de la sociedad.</a:t>
            </a:r>
          </a:p>
          <a:p>
            <a:r>
              <a:rPr lang="es-ES" dirty="0"/>
              <a:t>Consecuencias del desempleo</a:t>
            </a:r>
          </a:p>
          <a:p>
            <a:pPr marL="0" indent="0">
              <a:buNone/>
            </a:pPr>
            <a:r>
              <a:rPr lang="es-ES" dirty="0"/>
              <a:t>El desempleo conlleva una disminución de los ingresos y, por tanto, produce cambios en el estilo de vida. Se producen cambios radicales en la forma de vivir, pues se vive con la incertidumbre de no saber cuánto tiempo durará esa situación. En tales circunstancias, se tiende a ser precavidos y reducir drásticamente los gastos.</a:t>
            </a:r>
          </a:p>
          <a:p>
            <a:r>
              <a:rPr lang="es-ES" dirty="0"/>
              <a:t>Cómo afecta al desempleado</a:t>
            </a:r>
          </a:p>
          <a:p>
            <a:pPr marL="0" indent="0">
              <a:buNone/>
            </a:pPr>
            <a:r>
              <a:rPr lang="es-ES" dirty="0"/>
              <a:t>La forma de reaccionar ante el desempleo dependerá entre otros factores de la personalidad de cada uno. Hay quienes con inmediatez empiezan a movilizarse para salir de esa situación, actuando de forma positiva y esperanzada, confiando en sus posibilidades, y otros, por el contrario se sienten hundidos y sin fuerzas para iniciar la búsqueda de empleo, pierden la confianza en sí mismo y en sus capacidades.</a:t>
            </a:r>
          </a:p>
          <a:p>
            <a:pPr marL="0" indent="0">
              <a:buNone/>
            </a:pPr>
            <a:endParaRPr lang="es-ES" dirty="0"/>
          </a:p>
          <a:p>
            <a:pPr marL="0" indent="0">
              <a:buNone/>
            </a:pPr>
            <a:endParaRPr lang="es-ES" dirty="0"/>
          </a:p>
        </p:txBody>
      </p:sp>
    </p:spTree>
    <p:extLst>
      <p:ext uri="{BB962C8B-B14F-4D97-AF65-F5344CB8AC3E}">
        <p14:creationId xmlns:p14="http://schemas.microsoft.com/office/powerpoint/2010/main" val="33856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calcmode="lin" valueType="num">
                                      <p:cBhvr>
                                        <p:cTn id="4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2" end="2"/>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p:cTn id="4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fade">
                                      <p:cBhvr>
                                        <p:cTn id="55" dur="1000"/>
                                        <p:tgtEl>
                                          <p:spTgt spid="3">
                                            <p:txEl>
                                              <p:pRg st="4" end="4"/>
                                            </p:txEl>
                                          </p:spTgt>
                                        </p:tgtEl>
                                      </p:cBhvr>
                                    </p:animEffect>
                                    <p:anim calcmode="lin" valueType="num">
                                      <p:cBhvr>
                                        <p:cTn id="5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62C5C-6DD2-4E1B-A955-257A6C26A20E}"/>
              </a:ext>
            </a:extLst>
          </p:cNvPr>
          <p:cNvSpPr>
            <a:spLocks noGrp="1"/>
          </p:cNvSpPr>
          <p:nvPr>
            <p:ph type="title"/>
          </p:nvPr>
        </p:nvSpPr>
        <p:spPr>
          <a:xfrm>
            <a:off x="1497563" y="2552700"/>
            <a:ext cx="10018713" cy="1752599"/>
          </a:xfrm>
        </p:spPr>
        <p:txBody>
          <a:bodyPr>
            <a:normAutofit fontScale="90000"/>
          </a:bodyPr>
          <a:lstStyle/>
          <a:p>
            <a:r>
              <a:rPr lang="es-ES" b="1" dirty="0"/>
              <a:t>LOS OBJETIVOS DE DESARROLLO SOSTENIBLE</a:t>
            </a:r>
            <a:br>
              <a:rPr lang="es-ES" dirty="0"/>
            </a:br>
            <a:endParaRPr lang="es-ES" dirty="0"/>
          </a:p>
        </p:txBody>
      </p:sp>
    </p:spTree>
    <p:extLst>
      <p:ext uri="{BB962C8B-B14F-4D97-AF65-F5344CB8AC3E}">
        <p14:creationId xmlns:p14="http://schemas.microsoft.com/office/powerpoint/2010/main" val="292791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47C3AC-BC17-410A-B775-258C337199A6}"/>
              </a:ext>
            </a:extLst>
          </p:cNvPr>
          <p:cNvSpPr>
            <a:spLocks noGrp="1"/>
          </p:cNvSpPr>
          <p:nvPr>
            <p:ph idx="1"/>
          </p:nvPr>
        </p:nvSpPr>
        <p:spPr>
          <a:xfrm>
            <a:off x="1471058" y="1752599"/>
            <a:ext cx="10018713" cy="3124201"/>
          </a:xfrm>
        </p:spPr>
        <p:txBody>
          <a:bodyPr/>
          <a:lstStyle/>
          <a:p>
            <a:r>
              <a:rPr lang="es-GT" dirty="0"/>
              <a:t>En septiembre de 2000, basada en un decenio de grandes conferencias y cumbres de las Naciones Unidas, los dirigentes del mundo se reunieron en la sede de las Naciones Unidas en Nueva York, aprobando la Declaración del Milenio, comprometiendo a sus países con una nueva alianza mundial para reducir los niveles de extrema pobreza y estableciendo una serie de objetivo con metas e indicadores, conocidos como los Objetivos de Desarrollo del Milenio (ODM) cuyo vencimiento llegó en el 2015.</a:t>
            </a:r>
            <a:endParaRPr lang="es-ES" dirty="0"/>
          </a:p>
          <a:p>
            <a:endParaRPr lang="es-ES" dirty="0"/>
          </a:p>
        </p:txBody>
      </p:sp>
    </p:spTree>
    <p:extLst>
      <p:ext uri="{BB962C8B-B14F-4D97-AF65-F5344CB8AC3E}">
        <p14:creationId xmlns:p14="http://schemas.microsoft.com/office/powerpoint/2010/main" val="865380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ods">
            <a:extLst>
              <a:ext uri="{FF2B5EF4-FFF2-40B4-BE49-F238E27FC236}">
                <a16:creationId xmlns:a16="http://schemas.microsoft.com/office/drawing/2014/main" id="{AD8A936B-5975-46BA-9113-330BE31F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078" y="300155"/>
            <a:ext cx="8971722" cy="5984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6010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6CA53-4625-40A5-B1F4-86459667A317}"/>
              </a:ext>
            </a:extLst>
          </p:cNvPr>
          <p:cNvSpPr>
            <a:spLocks noGrp="1"/>
          </p:cNvSpPr>
          <p:nvPr>
            <p:ph type="title"/>
          </p:nvPr>
        </p:nvSpPr>
        <p:spPr>
          <a:xfrm>
            <a:off x="1086643" y="2435087"/>
            <a:ext cx="10018713" cy="1752599"/>
          </a:xfrm>
        </p:spPr>
        <p:txBody>
          <a:bodyPr>
            <a:noAutofit/>
          </a:bodyPr>
          <a:lstStyle/>
          <a:p>
            <a:r>
              <a:rPr lang="es-ES" b="1" dirty="0"/>
              <a:t>FIN DE LA POBREZA SEGÚN LOS OBJETIVOS DE DESARROLLO SOSTENIBLE</a:t>
            </a:r>
            <a:br>
              <a:rPr lang="es-ES" dirty="0"/>
            </a:br>
            <a:endParaRPr lang="es-ES" dirty="0"/>
          </a:p>
        </p:txBody>
      </p:sp>
    </p:spTree>
    <p:extLst>
      <p:ext uri="{BB962C8B-B14F-4D97-AF65-F5344CB8AC3E}">
        <p14:creationId xmlns:p14="http://schemas.microsoft.com/office/powerpoint/2010/main" val="297599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FD357C4-FB87-4975-A6EB-485E11199CAF}"/>
              </a:ext>
            </a:extLst>
          </p:cNvPr>
          <p:cNvSpPr>
            <a:spLocks noGrp="1"/>
          </p:cNvSpPr>
          <p:nvPr>
            <p:ph idx="1"/>
          </p:nvPr>
        </p:nvSpPr>
        <p:spPr>
          <a:xfrm>
            <a:off x="1537320" y="1866899"/>
            <a:ext cx="10018713" cy="3124201"/>
          </a:xfrm>
        </p:spPr>
        <p:txBody>
          <a:bodyPr>
            <a:normAutofit fontScale="85000" lnSpcReduction="20000"/>
          </a:bodyPr>
          <a:lstStyle/>
          <a:p>
            <a:r>
              <a:rPr lang="es-US" sz="3500" dirty="0"/>
              <a:t>Las estrategias de desarrollo sostenible siempre estarán presentes ya que con ellas este desarrollo empezara a dar sus frutos, esto también depende de un trabajo digno y decente para todo ser humano, estos trabajos serán participe de los Ministerios del gobierno sin importar cuál de todos sea ya que es un proceso para que el mundo y la república de Guatemala cambie de status que está en planes de la agenda 2030.</a:t>
            </a:r>
            <a:endParaRPr lang="es-ES" sz="3500" dirty="0"/>
          </a:p>
          <a:p>
            <a:endParaRPr lang="es-ES" dirty="0"/>
          </a:p>
        </p:txBody>
      </p:sp>
    </p:spTree>
    <p:extLst>
      <p:ext uri="{BB962C8B-B14F-4D97-AF65-F5344CB8AC3E}">
        <p14:creationId xmlns:p14="http://schemas.microsoft.com/office/powerpoint/2010/main" val="370763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94FE3-BFA6-451D-B48F-F35233104AA6}"/>
              </a:ext>
            </a:extLst>
          </p:cNvPr>
          <p:cNvSpPr>
            <a:spLocks noGrp="1"/>
          </p:cNvSpPr>
          <p:nvPr>
            <p:ph type="title"/>
          </p:nvPr>
        </p:nvSpPr>
        <p:spPr>
          <a:xfrm>
            <a:off x="993776" y="291548"/>
            <a:ext cx="10774153" cy="6135755"/>
          </a:xfrm>
        </p:spPr>
        <p:txBody>
          <a:bodyPr>
            <a:normAutofit/>
          </a:bodyPr>
          <a:lstStyle/>
          <a:p>
            <a:r>
              <a:rPr lang="es-ES" sz="5300" b="1" dirty="0">
                <a:solidFill>
                  <a:srgbClr val="FF0000"/>
                </a:solidFill>
              </a:rPr>
              <a:t>Comunidad de investigación No.3</a:t>
            </a:r>
            <a:br>
              <a:rPr lang="es-ES" sz="5300" b="1" dirty="0">
                <a:solidFill>
                  <a:srgbClr val="FF0000"/>
                </a:solidFill>
              </a:rPr>
            </a:br>
            <a:br>
              <a:rPr lang="es-ES" b="1" dirty="0"/>
            </a:br>
            <a:r>
              <a:rPr lang="es-ES" sz="5300" b="1" dirty="0">
                <a:solidFill>
                  <a:srgbClr val="FF0000"/>
                </a:solidFill>
              </a:rPr>
              <a:t>5to bachillerato en computación con Orientación Científica  "A" </a:t>
            </a:r>
          </a:p>
        </p:txBody>
      </p:sp>
    </p:spTree>
    <p:extLst>
      <p:ext uri="{BB962C8B-B14F-4D97-AF65-F5344CB8AC3E}">
        <p14:creationId xmlns:p14="http://schemas.microsoft.com/office/powerpoint/2010/main" val="754180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FIN DE LA POBREZA SEGÃÅ¡N LOS OBJETIVOS DE DESARROLLO SOSTENIBLE">
            <a:extLst>
              <a:ext uri="{FF2B5EF4-FFF2-40B4-BE49-F238E27FC236}">
                <a16:creationId xmlns:a16="http://schemas.microsoft.com/office/drawing/2014/main" id="{6B84ACC0-CFCF-44F0-9AE5-483C13E6A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987" y="836560"/>
            <a:ext cx="7203358" cy="48022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5463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6FD8C7-4B3A-4D24-9CE0-8F00FF804574}"/>
              </a:ext>
            </a:extLst>
          </p:cNvPr>
          <p:cNvSpPr>
            <a:spLocks noGrp="1"/>
          </p:cNvSpPr>
          <p:nvPr>
            <p:ph type="title"/>
          </p:nvPr>
        </p:nvSpPr>
        <p:spPr>
          <a:xfrm>
            <a:off x="1086643" y="2552700"/>
            <a:ext cx="10018713" cy="1752599"/>
          </a:xfrm>
        </p:spPr>
        <p:txBody>
          <a:bodyPr/>
          <a:lstStyle/>
          <a:p>
            <a:r>
              <a:rPr lang="es-ES" sz="5400" b="1" dirty="0"/>
              <a:t>CAUSAS DEL HAMBRE</a:t>
            </a:r>
            <a:br>
              <a:rPr lang="es-ES" dirty="0"/>
            </a:br>
            <a:endParaRPr lang="es-ES" dirty="0"/>
          </a:p>
        </p:txBody>
      </p:sp>
    </p:spTree>
    <p:extLst>
      <p:ext uri="{BB962C8B-B14F-4D97-AF65-F5344CB8AC3E}">
        <p14:creationId xmlns:p14="http://schemas.microsoft.com/office/powerpoint/2010/main" val="1316469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93EF2D-6554-42D0-A52D-77327BB9CCDC}"/>
              </a:ext>
            </a:extLst>
          </p:cNvPr>
          <p:cNvSpPr>
            <a:spLocks noGrp="1"/>
          </p:cNvSpPr>
          <p:nvPr>
            <p:ph idx="1"/>
          </p:nvPr>
        </p:nvSpPr>
        <p:spPr>
          <a:xfrm>
            <a:off x="1510815" y="1245704"/>
            <a:ext cx="10018713" cy="5433391"/>
          </a:xfrm>
        </p:spPr>
        <p:txBody>
          <a:bodyPr>
            <a:normAutofit/>
          </a:bodyPr>
          <a:lstStyle/>
          <a:p>
            <a:pPr lvl="0"/>
            <a:r>
              <a:rPr lang="es-ES" dirty="0"/>
              <a:t>Modelo comercial multinacional  </a:t>
            </a:r>
          </a:p>
          <a:p>
            <a:pPr marL="0" indent="0">
              <a:buNone/>
            </a:pPr>
            <a:r>
              <a:rPr lang="es-ES" dirty="0"/>
              <a:t>Es considerado un factor de riesgo ya que el desarrollo de grandes empresas utiliza recursos y mano de obra barata de países en riesgo de pobreza, esto no contribuye a su economía, si no que más bien empobrece aún más. Muchas empresas utilizan trabajadores de otros países con fin de abaratar costos y conseguir un beneficio económico mayor. Lo que influye directamente al desarrollo del país.</a:t>
            </a:r>
          </a:p>
          <a:p>
            <a:pPr lvl="0"/>
            <a:r>
              <a:rPr lang="es-ES" dirty="0"/>
              <a:t>Corrupción </a:t>
            </a:r>
          </a:p>
          <a:p>
            <a:pPr marL="0" indent="0">
              <a:buNone/>
            </a:pPr>
            <a:r>
              <a:rPr lang="es-ES" dirty="0"/>
              <a:t> Impide la asignación de recursos hacia servicios sociales de los que se beneficiaría la población. Los recursos sociales pasan muy a menudo a manos privadas que los utilizan para su propio beneficio. Lo que provoca que no haya recursos necesarios para la sociedad.</a:t>
            </a:r>
          </a:p>
          <a:p>
            <a:pPr marL="0" indent="0">
              <a:buNone/>
            </a:pPr>
            <a:endParaRPr lang="es-ES" dirty="0"/>
          </a:p>
          <a:p>
            <a:pPr marL="0" indent="0">
              <a:buNone/>
            </a:pPr>
            <a:endParaRPr lang="es-ES" dirty="0"/>
          </a:p>
          <a:p>
            <a:endParaRPr lang="es-ES" dirty="0"/>
          </a:p>
        </p:txBody>
      </p:sp>
    </p:spTree>
    <p:extLst>
      <p:ext uri="{BB962C8B-B14F-4D97-AF65-F5344CB8AC3E}">
        <p14:creationId xmlns:p14="http://schemas.microsoft.com/office/powerpoint/2010/main" val="290453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5B7EB9-A25A-4E36-893B-AADD16CFB5DD}"/>
              </a:ext>
            </a:extLst>
          </p:cNvPr>
          <p:cNvSpPr/>
          <p:nvPr/>
        </p:nvSpPr>
        <p:spPr>
          <a:xfrm>
            <a:off x="1598364" y="2105561"/>
            <a:ext cx="11163479" cy="1323439"/>
          </a:xfrm>
          <a:prstGeom prst="rect">
            <a:avLst/>
          </a:prstGeom>
        </p:spPr>
        <p:txBody>
          <a:bodyPr wrap="square">
            <a:spAutoFit/>
          </a:bodyPr>
          <a:lstStyle/>
          <a:p>
            <a:r>
              <a:rPr lang="es-MX" sz="4000" dirty="0">
                <a:latin typeface="Arial" panose="020B0604020202020204" pitchFamily="34" charset="0"/>
                <a:cs typeface="Arial" panose="020B0604020202020204" pitchFamily="34" charset="0"/>
              </a:rPr>
              <a:t>ERRADICACION DEL HAMBRE Y DESNUTRICION</a:t>
            </a:r>
            <a:endParaRPr lang="es-ES" sz="4000" dirty="0"/>
          </a:p>
        </p:txBody>
      </p:sp>
    </p:spTree>
    <p:extLst>
      <p:ext uri="{BB962C8B-B14F-4D97-AF65-F5344CB8AC3E}">
        <p14:creationId xmlns:p14="http://schemas.microsoft.com/office/powerpoint/2010/main" val="316504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5E3BCA5-432B-46B5-B6F2-BFC7D00BF3CE}"/>
              </a:ext>
            </a:extLst>
          </p:cNvPr>
          <p:cNvSpPr>
            <a:spLocks noGrp="1"/>
          </p:cNvSpPr>
          <p:nvPr>
            <p:ph sz="half" idx="1"/>
          </p:nvPr>
        </p:nvSpPr>
        <p:spPr>
          <a:xfrm>
            <a:off x="1484313" y="1563757"/>
            <a:ext cx="4730958" cy="4227443"/>
          </a:xfrm>
        </p:spPr>
        <p:txBody>
          <a:bodyPr/>
          <a:lstStyle/>
          <a:p>
            <a:r>
              <a:rPr lang="es-MX" dirty="0">
                <a:latin typeface="Open Sans"/>
              </a:rPr>
              <a:t>Los países instaron a que se aceleren los esfuerzos para acabar con el hambre y la malnutrición. En vista de que el aumento en los índices de hambruna mundial pone en peligro la posibilidad de cumplir el objetivo de erradicar la malnutrición en todas sus formas de aquí a 2030, </a:t>
            </a:r>
            <a:endParaRPr lang="es-GT" dirty="0"/>
          </a:p>
          <a:p>
            <a:endParaRPr lang="es-ES" dirty="0"/>
          </a:p>
        </p:txBody>
      </p:sp>
      <p:pic>
        <p:nvPicPr>
          <p:cNvPr id="5" name="Picture 2" descr=".">
            <a:extLst>
              <a:ext uri="{FF2B5EF4-FFF2-40B4-BE49-F238E27FC236}">
                <a16:creationId xmlns:a16="http://schemas.microsoft.com/office/drawing/2014/main" id="{E9FC5CA5-567A-4378-A73E-A10E92F19898}"/>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15271" y="2054087"/>
            <a:ext cx="5153490" cy="3591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1531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5202C2C-A9D9-45EB-A274-D6FBCCAFEA28}"/>
              </a:ext>
            </a:extLst>
          </p:cNvPr>
          <p:cNvSpPr/>
          <p:nvPr/>
        </p:nvSpPr>
        <p:spPr>
          <a:xfrm>
            <a:off x="2107096" y="2032409"/>
            <a:ext cx="6096000" cy="1938992"/>
          </a:xfrm>
          <a:prstGeom prst="rect">
            <a:avLst/>
          </a:prstGeom>
        </p:spPr>
        <p:txBody>
          <a:bodyPr>
            <a:spAutoFit/>
          </a:bodyPr>
          <a:lstStyle/>
          <a:p>
            <a:r>
              <a:rPr lang="es-MX" sz="4000" dirty="0">
                <a:latin typeface="Arial" panose="020B0604020202020204" pitchFamily="34" charset="0"/>
                <a:cs typeface="Arial" panose="020B0604020202020204" pitchFamily="34" charset="0"/>
              </a:rPr>
              <a:t>CAUSA DEL AUMENTOS DE PRECIOS EN LOS ALIMENTOS</a:t>
            </a:r>
            <a:endParaRPr lang="es-GT"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84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D68FF-27DE-4B33-9D85-A4828F683840}"/>
              </a:ext>
            </a:extLst>
          </p:cNvPr>
          <p:cNvSpPr>
            <a:spLocks noGrp="1"/>
          </p:cNvSpPr>
          <p:nvPr>
            <p:ph sz="half" idx="1"/>
          </p:nvPr>
        </p:nvSpPr>
        <p:spPr>
          <a:xfrm>
            <a:off x="1524068" y="2334038"/>
            <a:ext cx="4895055" cy="3124201"/>
          </a:xfrm>
        </p:spPr>
        <p:txBody>
          <a:bodyPr>
            <a:noAutofit/>
          </a:bodyPr>
          <a:lstStyle/>
          <a:p>
            <a:r>
              <a:rPr lang="es-MX" sz="2400" dirty="0">
                <a:latin typeface="Open Sans"/>
              </a:rPr>
              <a:t>La producción agrícola de agro combustibles, que tiene sus precios basados en el petróleo, termina empujando la tasa medía de ganancia en la agricultura hacia arriba. Y así, debido al elevado precio del etanol, suben todos los productos agrícolas.</a:t>
            </a:r>
            <a:br>
              <a:rPr lang="es-MX" sz="2400" dirty="0"/>
            </a:br>
            <a:endParaRPr lang="es-ES" sz="2400" dirty="0"/>
          </a:p>
        </p:txBody>
      </p:sp>
      <p:pic>
        <p:nvPicPr>
          <p:cNvPr id="5" name="Picture 4" descr="Resultado de imagen para AUMENTOS DE PRECIOS EN LOS ALIMENTOS">
            <a:extLst>
              <a:ext uri="{FF2B5EF4-FFF2-40B4-BE49-F238E27FC236}">
                <a16:creationId xmlns:a16="http://schemas.microsoft.com/office/drawing/2014/main" id="{315FEEFB-818A-4B5E-B62E-6AC5C8653A6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86119" y="2001078"/>
            <a:ext cx="4049446" cy="379012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817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6C2C53D-AA30-45DB-B38B-417F3328F687}"/>
              </a:ext>
            </a:extLst>
          </p:cNvPr>
          <p:cNvSpPr/>
          <p:nvPr/>
        </p:nvSpPr>
        <p:spPr>
          <a:xfrm>
            <a:off x="3233531" y="2274838"/>
            <a:ext cx="6096000" cy="2308324"/>
          </a:xfrm>
          <a:prstGeom prst="rect">
            <a:avLst/>
          </a:prstGeom>
        </p:spPr>
        <p:txBody>
          <a:bodyPr>
            <a:spAutoFit/>
          </a:bodyPr>
          <a:lstStyle/>
          <a:p>
            <a:r>
              <a:rPr lang="es-GT" sz="4800" dirty="0"/>
              <a:t>DISMINUCIÓN DE LAS TASAS DE </a:t>
            </a:r>
          </a:p>
          <a:p>
            <a:r>
              <a:rPr lang="es-GT" sz="4800" dirty="0"/>
              <a:t>POBREZAS EN EL PAIS</a:t>
            </a:r>
          </a:p>
        </p:txBody>
      </p:sp>
    </p:spTree>
    <p:extLst>
      <p:ext uri="{BB962C8B-B14F-4D97-AF65-F5344CB8AC3E}">
        <p14:creationId xmlns:p14="http://schemas.microsoft.com/office/powerpoint/2010/main" val="36375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E9AFC6-2CA6-4C05-81BF-3D86D96DD4AC}"/>
              </a:ext>
            </a:extLst>
          </p:cNvPr>
          <p:cNvSpPr>
            <a:spLocks noGrp="1"/>
          </p:cNvSpPr>
          <p:nvPr>
            <p:ph sz="half" idx="1"/>
          </p:nvPr>
        </p:nvSpPr>
        <p:spPr/>
        <p:txBody>
          <a:bodyPr/>
          <a:lstStyle/>
          <a:p>
            <a:r>
              <a:rPr lang="es-MX" sz="2400" dirty="0">
                <a:solidFill>
                  <a:srgbClr val="333333"/>
                </a:solidFill>
                <a:latin typeface="Open Sans"/>
              </a:rPr>
              <a:t>Pese a los enormes avances en la reducción de la pobreza extrema, las tasas siguen siendo persistentemente elevadas en los países de ingreso bajo y aquellos afectados por conflictos y por conmociones políticas.</a:t>
            </a:r>
            <a:endParaRPr lang="es-GT" sz="2400" dirty="0"/>
          </a:p>
          <a:p>
            <a:endParaRPr lang="es-ES" dirty="0"/>
          </a:p>
        </p:txBody>
      </p:sp>
      <p:pic>
        <p:nvPicPr>
          <p:cNvPr id="5" name="Picture 4" descr="Resultado de imagen para DISMINUCIÃN DE LAS TASAS DE POBREZAS EN EL PAIS de guatemala">
            <a:extLst>
              <a:ext uri="{FF2B5EF4-FFF2-40B4-BE49-F238E27FC236}">
                <a16:creationId xmlns:a16="http://schemas.microsoft.com/office/drawing/2014/main" id="{427BB15C-F7CE-46F8-B2E6-31323A9E0D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0670" y="2666999"/>
            <a:ext cx="4895850" cy="2770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0029144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F65E80A-7405-4BFD-8ADE-711FF204BC32}"/>
              </a:ext>
            </a:extLst>
          </p:cNvPr>
          <p:cNvSpPr>
            <a:spLocks noGrp="1"/>
          </p:cNvSpPr>
          <p:nvPr>
            <p:ph type="title"/>
          </p:nvPr>
        </p:nvSpPr>
        <p:spPr>
          <a:xfrm>
            <a:off x="1286008" y="1027323"/>
            <a:ext cx="10018713" cy="4260273"/>
          </a:xfrm>
        </p:spPr>
        <p:txBody>
          <a:bodyPr>
            <a:normAutofit/>
          </a:bodyPr>
          <a:lstStyle/>
          <a:p>
            <a:r>
              <a:rPr lang="es-GT" sz="4800" dirty="0"/>
              <a:t>Los Valores</a:t>
            </a:r>
          </a:p>
        </p:txBody>
      </p:sp>
    </p:spTree>
    <p:extLst>
      <p:ext uri="{BB962C8B-B14F-4D97-AF65-F5344CB8AC3E}">
        <p14:creationId xmlns:p14="http://schemas.microsoft.com/office/powerpoint/2010/main" val="2482930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775C6-AAB7-4F1F-BFE5-6D68605E9414}"/>
              </a:ext>
            </a:extLst>
          </p:cNvPr>
          <p:cNvSpPr>
            <a:spLocks noGrp="1"/>
          </p:cNvSpPr>
          <p:nvPr>
            <p:ph type="title"/>
          </p:nvPr>
        </p:nvSpPr>
        <p:spPr>
          <a:xfrm>
            <a:off x="1484311" y="685801"/>
            <a:ext cx="2928663" cy="1156252"/>
          </a:xfrm>
        </p:spPr>
        <p:txBody>
          <a:bodyPr/>
          <a:lstStyle/>
          <a:p>
            <a:pPr algn="l"/>
            <a:r>
              <a:rPr lang="es-ES" b="1" dirty="0">
                <a:solidFill>
                  <a:srgbClr val="FF0000"/>
                </a:solidFill>
              </a:rPr>
              <a:t>Integrantes:</a:t>
            </a:r>
          </a:p>
        </p:txBody>
      </p:sp>
      <p:sp>
        <p:nvSpPr>
          <p:cNvPr id="3" name="Marcador de contenido 2">
            <a:extLst>
              <a:ext uri="{FF2B5EF4-FFF2-40B4-BE49-F238E27FC236}">
                <a16:creationId xmlns:a16="http://schemas.microsoft.com/office/drawing/2014/main" id="{406FAE53-BBCA-4200-9875-F94A56D818B4}"/>
              </a:ext>
            </a:extLst>
          </p:cNvPr>
          <p:cNvSpPr>
            <a:spLocks noGrp="1"/>
          </p:cNvSpPr>
          <p:nvPr>
            <p:ph idx="1"/>
          </p:nvPr>
        </p:nvSpPr>
        <p:spPr>
          <a:xfrm>
            <a:off x="1683092" y="1891747"/>
            <a:ext cx="10018713" cy="4280452"/>
          </a:xfrm>
        </p:spPr>
        <p:txBody>
          <a:bodyPr>
            <a:normAutofit fontScale="32500" lnSpcReduction="20000"/>
          </a:bodyPr>
          <a:lstStyle/>
          <a:p>
            <a:r>
              <a:rPr lang="es-ES" sz="7000" dirty="0"/>
              <a:t>Gerson Daniel Boche Peralta</a:t>
            </a:r>
          </a:p>
          <a:p>
            <a:r>
              <a:rPr lang="es-ES" sz="7000" dirty="0"/>
              <a:t>Omar Isaías Miranda Escobar</a:t>
            </a:r>
          </a:p>
          <a:p>
            <a:r>
              <a:rPr lang="es-ES" sz="7000" dirty="0"/>
              <a:t>Jenifer Arelis Castro Barillas</a:t>
            </a:r>
          </a:p>
          <a:p>
            <a:r>
              <a:rPr lang="es-ES" sz="7000" dirty="0"/>
              <a:t>Nelson Alexander Dionisio </a:t>
            </a:r>
            <a:r>
              <a:rPr lang="es-ES" sz="7000" dirty="0" err="1"/>
              <a:t>Chilel</a:t>
            </a:r>
            <a:endParaRPr lang="es-ES" sz="7000" dirty="0"/>
          </a:p>
          <a:p>
            <a:r>
              <a:rPr lang="es-ES" sz="7000" dirty="0"/>
              <a:t>José Julián Patzán Velásquez</a:t>
            </a:r>
          </a:p>
          <a:p>
            <a:r>
              <a:rPr lang="es-ES" sz="7000" dirty="0"/>
              <a:t>Jennifer Paola Gómez Hernández</a:t>
            </a:r>
          </a:p>
          <a:p>
            <a:r>
              <a:rPr lang="es-ES" sz="7000" dirty="0"/>
              <a:t>César Daniel Tello Guzmán</a:t>
            </a:r>
          </a:p>
          <a:p>
            <a:r>
              <a:rPr lang="es-ES" sz="7000" dirty="0" err="1"/>
              <a:t>Derick</a:t>
            </a:r>
            <a:r>
              <a:rPr lang="es-ES" sz="7000" dirty="0"/>
              <a:t> Alejandro Lorenzo </a:t>
            </a:r>
            <a:r>
              <a:rPr lang="es-ES" sz="7000" dirty="0" err="1"/>
              <a:t>Cú</a:t>
            </a:r>
            <a:endParaRPr lang="es-ES" sz="7000" dirty="0"/>
          </a:p>
          <a:p>
            <a:r>
              <a:rPr lang="es-ES" sz="7000" dirty="0"/>
              <a:t>Dayana Abigail García Carrera</a:t>
            </a:r>
          </a:p>
          <a:p>
            <a:endParaRPr lang="es-ES" dirty="0"/>
          </a:p>
        </p:txBody>
      </p:sp>
    </p:spTree>
    <p:extLst>
      <p:ext uri="{BB962C8B-B14F-4D97-AF65-F5344CB8AC3E}">
        <p14:creationId xmlns:p14="http://schemas.microsoft.com/office/powerpoint/2010/main" val="2891370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wipe(down)">
                                      <p:cBhvr>
                                        <p:cTn id="33" dur="580">
                                          <p:stCondLst>
                                            <p:cond delay="0"/>
                                          </p:stCondLst>
                                        </p:cTn>
                                        <p:tgtEl>
                                          <p:spTgt spid="3">
                                            <p:txEl>
                                              <p:pRg st="1" end="1"/>
                                            </p:txEl>
                                          </p:spTgt>
                                        </p:tgtEl>
                                      </p:cBhvr>
                                    </p:animEffect>
                                    <p:anim calcmode="lin" valueType="num">
                                      <p:cBhvr>
                                        <p:cTn id="3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xEl>
                                              <p:pRg st="1" end="1"/>
                                            </p:txEl>
                                          </p:spTgt>
                                        </p:tgtEl>
                                      </p:cBhvr>
                                      <p:to x="100000" y="60000"/>
                                    </p:animScale>
                                    <p:animScale>
                                      <p:cBhvr>
                                        <p:cTn id="40" dur="166" decel="50000">
                                          <p:stCondLst>
                                            <p:cond delay="676"/>
                                          </p:stCondLst>
                                        </p:cTn>
                                        <p:tgtEl>
                                          <p:spTgt spid="3">
                                            <p:txEl>
                                              <p:pRg st="1" end="1"/>
                                            </p:txEl>
                                          </p:spTgt>
                                        </p:tgtEl>
                                      </p:cBhvr>
                                      <p:to x="100000" y="100000"/>
                                    </p:animScale>
                                    <p:animScale>
                                      <p:cBhvr>
                                        <p:cTn id="41" dur="26">
                                          <p:stCondLst>
                                            <p:cond delay="1312"/>
                                          </p:stCondLst>
                                        </p:cTn>
                                        <p:tgtEl>
                                          <p:spTgt spid="3">
                                            <p:txEl>
                                              <p:pRg st="1" end="1"/>
                                            </p:txEl>
                                          </p:spTgt>
                                        </p:tgtEl>
                                      </p:cBhvr>
                                      <p:to x="100000" y="80000"/>
                                    </p:animScale>
                                    <p:animScale>
                                      <p:cBhvr>
                                        <p:cTn id="42" dur="166" decel="50000">
                                          <p:stCondLst>
                                            <p:cond delay="1338"/>
                                          </p:stCondLst>
                                        </p:cTn>
                                        <p:tgtEl>
                                          <p:spTgt spid="3">
                                            <p:txEl>
                                              <p:pRg st="1" end="1"/>
                                            </p:txEl>
                                          </p:spTgt>
                                        </p:tgtEl>
                                      </p:cBhvr>
                                      <p:to x="100000" y="100000"/>
                                    </p:animScale>
                                    <p:animScale>
                                      <p:cBhvr>
                                        <p:cTn id="43" dur="26">
                                          <p:stCondLst>
                                            <p:cond delay="1642"/>
                                          </p:stCondLst>
                                        </p:cTn>
                                        <p:tgtEl>
                                          <p:spTgt spid="3">
                                            <p:txEl>
                                              <p:pRg st="1" end="1"/>
                                            </p:txEl>
                                          </p:spTgt>
                                        </p:tgtEl>
                                      </p:cBhvr>
                                      <p:to x="100000" y="90000"/>
                                    </p:animScale>
                                    <p:animScale>
                                      <p:cBhvr>
                                        <p:cTn id="44" dur="166" decel="50000">
                                          <p:stCondLst>
                                            <p:cond delay="1668"/>
                                          </p:stCondLst>
                                        </p:cTn>
                                        <p:tgtEl>
                                          <p:spTgt spid="3">
                                            <p:txEl>
                                              <p:pRg st="1" end="1"/>
                                            </p:txEl>
                                          </p:spTgt>
                                        </p:tgtEl>
                                      </p:cBhvr>
                                      <p:to x="100000" y="100000"/>
                                    </p:animScale>
                                    <p:animScale>
                                      <p:cBhvr>
                                        <p:cTn id="45" dur="26">
                                          <p:stCondLst>
                                            <p:cond delay="1808"/>
                                          </p:stCondLst>
                                        </p:cTn>
                                        <p:tgtEl>
                                          <p:spTgt spid="3">
                                            <p:txEl>
                                              <p:pRg st="1" end="1"/>
                                            </p:txEl>
                                          </p:spTgt>
                                        </p:tgtEl>
                                      </p:cBhvr>
                                      <p:to x="100000" y="95000"/>
                                    </p:animScale>
                                    <p:animScale>
                                      <p:cBhvr>
                                        <p:cTn id="46" dur="166" decel="50000">
                                          <p:stCondLst>
                                            <p:cond delay="1834"/>
                                          </p:stCondLst>
                                        </p:cTn>
                                        <p:tgtEl>
                                          <p:spTgt spid="3">
                                            <p:txEl>
                                              <p:pRg st="1" end="1"/>
                                            </p:txEl>
                                          </p:spTgt>
                                        </p:tgtEl>
                                      </p:cBhvr>
                                      <p:to x="100000" y="100000"/>
                                    </p:animScale>
                                  </p:childTnLst>
                                </p:cTn>
                              </p:par>
                              <p:par>
                                <p:cTn id="47" presetID="26" presetClass="entr" presetSubtype="0" fill="hold" nodeType="with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wipe(down)">
                                      <p:cBhvr>
                                        <p:cTn id="49" dur="580">
                                          <p:stCondLst>
                                            <p:cond delay="0"/>
                                          </p:stCondLst>
                                        </p:cTn>
                                        <p:tgtEl>
                                          <p:spTgt spid="3">
                                            <p:txEl>
                                              <p:pRg st="2" end="2"/>
                                            </p:txEl>
                                          </p:spTgt>
                                        </p:tgtEl>
                                      </p:cBhvr>
                                    </p:animEffect>
                                    <p:anim calcmode="lin" valueType="num">
                                      <p:cBhvr>
                                        <p:cTn id="5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3">
                                            <p:txEl>
                                              <p:pRg st="2" end="2"/>
                                            </p:txEl>
                                          </p:spTgt>
                                        </p:tgtEl>
                                      </p:cBhvr>
                                      <p:to x="100000" y="60000"/>
                                    </p:animScale>
                                    <p:animScale>
                                      <p:cBhvr>
                                        <p:cTn id="56" dur="166" decel="50000">
                                          <p:stCondLst>
                                            <p:cond delay="676"/>
                                          </p:stCondLst>
                                        </p:cTn>
                                        <p:tgtEl>
                                          <p:spTgt spid="3">
                                            <p:txEl>
                                              <p:pRg st="2" end="2"/>
                                            </p:txEl>
                                          </p:spTgt>
                                        </p:tgtEl>
                                      </p:cBhvr>
                                      <p:to x="100000" y="100000"/>
                                    </p:animScale>
                                    <p:animScale>
                                      <p:cBhvr>
                                        <p:cTn id="57" dur="26">
                                          <p:stCondLst>
                                            <p:cond delay="1312"/>
                                          </p:stCondLst>
                                        </p:cTn>
                                        <p:tgtEl>
                                          <p:spTgt spid="3">
                                            <p:txEl>
                                              <p:pRg st="2" end="2"/>
                                            </p:txEl>
                                          </p:spTgt>
                                        </p:tgtEl>
                                      </p:cBhvr>
                                      <p:to x="100000" y="80000"/>
                                    </p:animScale>
                                    <p:animScale>
                                      <p:cBhvr>
                                        <p:cTn id="58" dur="166" decel="50000">
                                          <p:stCondLst>
                                            <p:cond delay="1338"/>
                                          </p:stCondLst>
                                        </p:cTn>
                                        <p:tgtEl>
                                          <p:spTgt spid="3">
                                            <p:txEl>
                                              <p:pRg st="2" end="2"/>
                                            </p:txEl>
                                          </p:spTgt>
                                        </p:tgtEl>
                                      </p:cBhvr>
                                      <p:to x="100000" y="100000"/>
                                    </p:animScale>
                                    <p:animScale>
                                      <p:cBhvr>
                                        <p:cTn id="59" dur="26">
                                          <p:stCondLst>
                                            <p:cond delay="1642"/>
                                          </p:stCondLst>
                                        </p:cTn>
                                        <p:tgtEl>
                                          <p:spTgt spid="3">
                                            <p:txEl>
                                              <p:pRg st="2" end="2"/>
                                            </p:txEl>
                                          </p:spTgt>
                                        </p:tgtEl>
                                      </p:cBhvr>
                                      <p:to x="100000" y="90000"/>
                                    </p:animScale>
                                    <p:animScale>
                                      <p:cBhvr>
                                        <p:cTn id="60" dur="166" decel="50000">
                                          <p:stCondLst>
                                            <p:cond delay="1668"/>
                                          </p:stCondLst>
                                        </p:cTn>
                                        <p:tgtEl>
                                          <p:spTgt spid="3">
                                            <p:txEl>
                                              <p:pRg st="2" end="2"/>
                                            </p:txEl>
                                          </p:spTgt>
                                        </p:tgtEl>
                                      </p:cBhvr>
                                      <p:to x="100000" y="100000"/>
                                    </p:animScale>
                                    <p:animScale>
                                      <p:cBhvr>
                                        <p:cTn id="61" dur="26">
                                          <p:stCondLst>
                                            <p:cond delay="1808"/>
                                          </p:stCondLst>
                                        </p:cTn>
                                        <p:tgtEl>
                                          <p:spTgt spid="3">
                                            <p:txEl>
                                              <p:pRg st="2" end="2"/>
                                            </p:txEl>
                                          </p:spTgt>
                                        </p:tgtEl>
                                      </p:cBhvr>
                                      <p:to x="100000" y="95000"/>
                                    </p:animScale>
                                    <p:animScale>
                                      <p:cBhvr>
                                        <p:cTn id="62" dur="166" decel="50000">
                                          <p:stCondLst>
                                            <p:cond delay="1834"/>
                                          </p:stCondLst>
                                        </p:cTn>
                                        <p:tgtEl>
                                          <p:spTgt spid="3">
                                            <p:txEl>
                                              <p:pRg st="2" end="2"/>
                                            </p:txEl>
                                          </p:spTgt>
                                        </p:tgtEl>
                                      </p:cBhvr>
                                      <p:to x="100000" y="100000"/>
                                    </p:animScale>
                                  </p:childTnLst>
                                </p:cTn>
                              </p:par>
                              <p:par>
                                <p:cTn id="63" presetID="26" presetClass="entr" presetSubtype="0" fill="hold" nodeType="with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animEffect transition="in" filter="wipe(down)">
                                      <p:cBhvr>
                                        <p:cTn id="65" dur="580">
                                          <p:stCondLst>
                                            <p:cond delay="0"/>
                                          </p:stCondLst>
                                        </p:cTn>
                                        <p:tgtEl>
                                          <p:spTgt spid="3">
                                            <p:txEl>
                                              <p:pRg st="3" end="3"/>
                                            </p:txEl>
                                          </p:spTgt>
                                        </p:tgtEl>
                                      </p:cBhvr>
                                    </p:animEffect>
                                    <p:anim calcmode="lin" valueType="num">
                                      <p:cBhvr>
                                        <p:cTn id="6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1" dur="26">
                                          <p:stCondLst>
                                            <p:cond delay="650"/>
                                          </p:stCondLst>
                                        </p:cTn>
                                        <p:tgtEl>
                                          <p:spTgt spid="3">
                                            <p:txEl>
                                              <p:pRg st="3" end="3"/>
                                            </p:txEl>
                                          </p:spTgt>
                                        </p:tgtEl>
                                      </p:cBhvr>
                                      <p:to x="100000" y="60000"/>
                                    </p:animScale>
                                    <p:animScale>
                                      <p:cBhvr>
                                        <p:cTn id="72" dur="166" decel="50000">
                                          <p:stCondLst>
                                            <p:cond delay="676"/>
                                          </p:stCondLst>
                                        </p:cTn>
                                        <p:tgtEl>
                                          <p:spTgt spid="3">
                                            <p:txEl>
                                              <p:pRg st="3" end="3"/>
                                            </p:txEl>
                                          </p:spTgt>
                                        </p:tgtEl>
                                      </p:cBhvr>
                                      <p:to x="100000" y="100000"/>
                                    </p:animScale>
                                    <p:animScale>
                                      <p:cBhvr>
                                        <p:cTn id="73" dur="26">
                                          <p:stCondLst>
                                            <p:cond delay="1312"/>
                                          </p:stCondLst>
                                        </p:cTn>
                                        <p:tgtEl>
                                          <p:spTgt spid="3">
                                            <p:txEl>
                                              <p:pRg st="3" end="3"/>
                                            </p:txEl>
                                          </p:spTgt>
                                        </p:tgtEl>
                                      </p:cBhvr>
                                      <p:to x="100000" y="80000"/>
                                    </p:animScale>
                                    <p:animScale>
                                      <p:cBhvr>
                                        <p:cTn id="74" dur="166" decel="50000">
                                          <p:stCondLst>
                                            <p:cond delay="1338"/>
                                          </p:stCondLst>
                                        </p:cTn>
                                        <p:tgtEl>
                                          <p:spTgt spid="3">
                                            <p:txEl>
                                              <p:pRg st="3" end="3"/>
                                            </p:txEl>
                                          </p:spTgt>
                                        </p:tgtEl>
                                      </p:cBhvr>
                                      <p:to x="100000" y="100000"/>
                                    </p:animScale>
                                    <p:animScale>
                                      <p:cBhvr>
                                        <p:cTn id="75" dur="26">
                                          <p:stCondLst>
                                            <p:cond delay="1642"/>
                                          </p:stCondLst>
                                        </p:cTn>
                                        <p:tgtEl>
                                          <p:spTgt spid="3">
                                            <p:txEl>
                                              <p:pRg st="3" end="3"/>
                                            </p:txEl>
                                          </p:spTgt>
                                        </p:tgtEl>
                                      </p:cBhvr>
                                      <p:to x="100000" y="90000"/>
                                    </p:animScale>
                                    <p:animScale>
                                      <p:cBhvr>
                                        <p:cTn id="76" dur="166" decel="50000">
                                          <p:stCondLst>
                                            <p:cond delay="1668"/>
                                          </p:stCondLst>
                                        </p:cTn>
                                        <p:tgtEl>
                                          <p:spTgt spid="3">
                                            <p:txEl>
                                              <p:pRg st="3" end="3"/>
                                            </p:txEl>
                                          </p:spTgt>
                                        </p:tgtEl>
                                      </p:cBhvr>
                                      <p:to x="100000" y="100000"/>
                                    </p:animScale>
                                    <p:animScale>
                                      <p:cBhvr>
                                        <p:cTn id="77" dur="26">
                                          <p:stCondLst>
                                            <p:cond delay="1808"/>
                                          </p:stCondLst>
                                        </p:cTn>
                                        <p:tgtEl>
                                          <p:spTgt spid="3">
                                            <p:txEl>
                                              <p:pRg st="3" end="3"/>
                                            </p:txEl>
                                          </p:spTgt>
                                        </p:tgtEl>
                                      </p:cBhvr>
                                      <p:to x="100000" y="95000"/>
                                    </p:animScale>
                                    <p:animScale>
                                      <p:cBhvr>
                                        <p:cTn id="78" dur="166" decel="50000">
                                          <p:stCondLst>
                                            <p:cond delay="1834"/>
                                          </p:stCondLst>
                                        </p:cTn>
                                        <p:tgtEl>
                                          <p:spTgt spid="3">
                                            <p:txEl>
                                              <p:pRg st="3" end="3"/>
                                            </p:txEl>
                                          </p:spTgt>
                                        </p:tgtEl>
                                      </p:cBhvr>
                                      <p:to x="100000" y="100000"/>
                                    </p:animScale>
                                  </p:childTnLst>
                                </p:cTn>
                              </p:par>
                              <p:par>
                                <p:cTn id="79" presetID="26"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animEffect transition="in" filter="wipe(down)">
                                      <p:cBhvr>
                                        <p:cTn id="81" dur="580">
                                          <p:stCondLst>
                                            <p:cond delay="0"/>
                                          </p:stCondLst>
                                        </p:cTn>
                                        <p:tgtEl>
                                          <p:spTgt spid="3">
                                            <p:txEl>
                                              <p:pRg st="4" end="4"/>
                                            </p:txEl>
                                          </p:spTgt>
                                        </p:tgtEl>
                                      </p:cBhvr>
                                    </p:animEffect>
                                    <p:anim calcmode="lin" valueType="num">
                                      <p:cBhvr>
                                        <p:cTn id="8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3">
                                            <p:txEl>
                                              <p:pRg st="4" end="4"/>
                                            </p:txEl>
                                          </p:spTgt>
                                        </p:tgtEl>
                                      </p:cBhvr>
                                      <p:to x="100000" y="60000"/>
                                    </p:animScale>
                                    <p:animScale>
                                      <p:cBhvr>
                                        <p:cTn id="88" dur="166" decel="50000">
                                          <p:stCondLst>
                                            <p:cond delay="676"/>
                                          </p:stCondLst>
                                        </p:cTn>
                                        <p:tgtEl>
                                          <p:spTgt spid="3">
                                            <p:txEl>
                                              <p:pRg st="4" end="4"/>
                                            </p:txEl>
                                          </p:spTgt>
                                        </p:tgtEl>
                                      </p:cBhvr>
                                      <p:to x="100000" y="100000"/>
                                    </p:animScale>
                                    <p:animScale>
                                      <p:cBhvr>
                                        <p:cTn id="89" dur="26">
                                          <p:stCondLst>
                                            <p:cond delay="1312"/>
                                          </p:stCondLst>
                                        </p:cTn>
                                        <p:tgtEl>
                                          <p:spTgt spid="3">
                                            <p:txEl>
                                              <p:pRg st="4" end="4"/>
                                            </p:txEl>
                                          </p:spTgt>
                                        </p:tgtEl>
                                      </p:cBhvr>
                                      <p:to x="100000" y="80000"/>
                                    </p:animScale>
                                    <p:animScale>
                                      <p:cBhvr>
                                        <p:cTn id="90" dur="166" decel="50000">
                                          <p:stCondLst>
                                            <p:cond delay="1338"/>
                                          </p:stCondLst>
                                        </p:cTn>
                                        <p:tgtEl>
                                          <p:spTgt spid="3">
                                            <p:txEl>
                                              <p:pRg st="4" end="4"/>
                                            </p:txEl>
                                          </p:spTgt>
                                        </p:tgtEl>
                                      </p:cBhvr>
                                      <p:to x="100000" y="100000"/>
                                    </p:animScale>
                                    <p:animScale>
                                      <p:cBhvr>
                                        <p:cTn id="91" dur="26">
                                          <p:stCondLst>
                                            <p:cond delay="1642"/>
                                          </p:stCondLst>
                                        </p:cTn>
                                        <p:tgtEl>
                                          <p:spTgt spid="3">
                                            <p:txEl>
                                              <p:pRg st="4" end="4"/>
                                            </p:txEl>
                                          </p:spTgt>
                                        </p:tgtEl>
                                      </p:cBhvr>
                                      <p:to x="100000" y="90000"/>
                                    </p:animScale>
                                    <p:animScale>
                                      <p:cBhvr>
                                        <p:cTn id="92" dur="166" decel="50000">
                                          <p:stCondLst>
                                            <p:cond delay="1668"/>
                                          </p:stCondLst>
                                        </p:cTn>
                                        <p:tgtEl>
                                          <p:spTgt spid="3">
                                            <p:txEl>
                                              <p:pRg st="4" end="4"/>
                                            </p:txEl>
                                          </p:spTgt>
                                        </p:tgtEl>
                                      </p:cBhvr>
                                      <p:to x="100000" y="100000"/>
                                    </p:animScale>
                                    <p:animScale>
                                      <p:cBhvr>
                                        <p:cTn id="93" dur="26">
                                          <p:stCondLst>
                                            <p:cond delay="1808"/>
                                          </p:stCondLst>
                                        </p:cTn>
                                        <p:tgtEl>
                                          <p:spTgt spid="3">
                                            <p:txEl>
                                              <p:pRg st="4" end="4"/>
                                            </p:txEl>
                                          </p:spTgt>
                                        </p:tgtEl>
                                      </p:cBhvr>
                                      <p:to x="100000" y="95000"/>
                                    </p:animScale>
                                    <p:animScale>
                                      <p:cBhvr>
                                        <p:cTn id="94" dur="166" decel="50000">
                                          <p:stCondLst>
                                            <p:cond delay="1834"/>
                                          </p:stCondLst>
                                        </p:cTn>
                                        <p:tgtEl>
                                          <p:spTgt spid="3">
                                            <p:txEl>
                                              <p:pRg st="4" end="4"/>
                                            </p:txEl>
                                          </p:spTgt>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3">
                                            <p:txEl>
                                              <p:pRg st="6" end="6"/>
                                            </p:txEl>
                                          </p:spTgt>
                                        </p:tgtEl>
                                        <p:attrNameLst>
                                          <p:attrName>style.visibility</p:attrName>
                                        </p:attrNameLst>
                                      </p:cBhvr>
                                      <p:to>
                                        <p:strVal val="visible"/>
                                      </p:to>
                                    </p:set>
                                    <p:animEffect transition="in" filter="wipe(down)">
                                      <p:cBhvr>
                                        <p:cTn id="113" dur="580">
                                          <p:stCondLst>
                                            <p:cond delay="0"/>
                                          </p:stCondLst>
                                        </p:cTn>
                                        <p:tgtEl>
                                          <p:spTgt spid="3">
                                            <p:txEl>
                                              <p:pRg st="6" end="6"/>
                                            </p:txEl>
                                          </p:spTgt>
                                        </p:tgtEl>
                                      </p:cBhvr>
                                    </p:animEffect>
                                    <p:anim calcmode="lin" valueType="num">
                                      <p:cBhvr>
                                        <p:cTn id="11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3">
                                            <p:txEl>
                                              <p:pRg st="6" end="6"/>
                                            </p:txEl>
                                          </p:spTgt>
                                        </p:tgtEl>
                                      </p:cBhvr>
                                      <p:to x="100000" y="60000"/>
                                    </p:animScale>
                                    <p:animScale>
                                      <p:cBhvr>
                                        <p:cTn id="120" dur="166" decel="50000">
                                          <p:stCondLst>
                                            <p:cond delay="676"/>
                                          </p:stCondLst>
                                        </p:cTn>
                                        <p:tgtEl>
                                          <p:spTgt spid="3">
                                            <p:txEl>
                                              <p:pRg st="6" end="6"/>
                                            </p:txEl>
                                          </p:spTgt>
                                        </p:tgtEl>
                                      </p:cBhvr>
                                      <p:to x="100000" y="100000"/>
                                    </p:animScale>
                                    <p:animScale>
                                      <p:cBhvr>
                                        <p:cTn id="121" dur="26">
                                          <p:stCondLst>
                                            <p:cond delay="1312"/>
                                          </p:stCondLst>
                                        </p:cTn>
                                        <p:tgtEl>
                                          <p:spTgt spid="3">
                                            <p:txEl>
                                              <p:pRg st="6" end="6"/>
                                            </p:txEl>
                                          </p:spTgt>
                                        </p:tgtEl>
                                      </p:cBhvr>
                                      <p:to x="100000" y="80000"/>
                                    </p:animScale>
                                    <p:animScale>
                                      <p:cBhvr>
                                        <p:cTn id="122" dur="166" decel="50000">
                                          <p:stCondLst>
                                            <p:cond delay="1338"/>
                                          </p:stCondLst>
                                        </p:cTn>
                                        <p:tgtEl>
                                          <p:spTgt spid="3">
                                            <p:txEl>
                                              <p:pRg st="6" end="6"/>
                                            </p:txEl>
                                          </p:spTgt>
                                        </p:tgtEl>
                                      </p:cBhvr>
                                      <p:to x="100000" y="100000"/>
                                    </p:animScale>
                                    <p:animScale>
                                      <p:cBhvr>
                                        <p:cTn id="123" dur="26">
                                          <p:stCondLst>
                                            <p:cond delay="1642"/>
                                          </p:stCondLst>
                                        </p:cTn>
                                        <p:tgtEl>
                                          <p:spTgt spid="3">
                                            <p:txEl>
                                              <p:pRg st="6" end="6"/>
                                            </p:txEl>
                                          </p:spTgt>
                                        </p:tgtEl>
                                      </p:cBhvr>
                                      <p:to x="100000" y="90000"/>
                                    </p:animScale>
                                    <p:animScale>
                                      <p:cBhvr>
                                        <p:cTn id="124" dur="166" decel="50000">
                                          <p:stCondLst>
                                            <p:cond delay="1668"/>
                                          </p:stCondLst>
                                        </p:cTn>
                                        <p:tgtEl>
                                          <p:spTgt spid="3">
                                            <p:txEl>
                                              <p:pRg st="6" end="6"/>
                                            </p:txEl>
                                          </p:spTgt>
                                        </p:tgtEl>
                                      </p:cBhvr>
                                      <p:to x="100000" y="100000"/>
                                    </p:animScale>
                                    <p:animScale>
                                      <p:cBhvr>
                                        <p:cTn id="125" dur="26">
                                          <p:stCondLst>
                                            <p:cond delay="1808"/>
                                          </p:stCondLst>
                                        </p:cTn>
                                        <p:tgtEl>
                                          <p:spTgt spid="3">
                                            <p:txEl>
                                              <p:pRg st="6" end="6"/>
                                            </p:txEl>
                                          </p:spTgt>
                                        </p:tgtEl>
                                      </p:cBhvr>
                                      <p:to x="100000" y="95000"/>
                                    </p:animScale>
                                    <p:animScale>
                                      <p:cBhvr>
                                        <p:cTn id="126" dur="166" decel="50000">
                                          <p:stCondLst>
                                            <p:cond delay="1834"/>
                                          </p:stCondLst>
                                        </p:cTn>
                                        <p:tgtEl>
                                          <p:spTgt spid="3">
                                            <p:txEl>
                                              <p:pRg st="6" end="6"/>
                                            </p:txEl>
                                          </p:spTgt>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3">
                                            <p:txEl>
                                              <p:pRg st="7" end="7"/>
                                            </p:txEl>
                                          </p:spTgt>
                                        </p:tgtEl>
                                        <p:attrNameLst>
                                          <p:attrName>style.visibility</p:attrName>
                                        </p:attrNameLst>
                                      </p:cBhvr>
                                      <p:to>
                                        <p:strVal val="visible"/>
                                      </p:to>
                                    </p:set>
                                    <p:animEffect transition="in" filter="wipe(down)">
                                      <p:cBhvr>
                                        <p:cTn id="129" dur="580">
                                          <p:stCondLst>
                                            <p:cond delay="0"/>
                                          </p:stCondLst>
                                        </p:cTn>
                                        <p:tgtEl>
                                          <p:spTgt spid="3">
                                            <p:txEl>
                                              <p:pRg st="7" end="7"/>
                                            </p:txEl>
                                          </p:spTgt>
                                        </p:tgtEl>
                                      </p:cBhvr>
                                    </p:animEffect>
                                    <p:anim calcmode="lin" valueType="num">
                                      <p:cBhvr>
                                        <p:cTn id="13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5" dur="26">
                                          <p:stCondLst>
                                            <p:cond delay="650"/>
                                          </p:stCondLst>
                                        </p:cTn>
                                        <p:tgtEl>
                                          <p:spTgt spid="3">
                                            <p:txEl>
                                              <p:pRg st="7" end="7"/>
                                            </p:txEl>
                                          </p:spTgt>
                                        </p:tgtEl>
                                      </p:cBhvr>
                                      <p:to x="100000" y="60000"/>
                                    </p:animScale>
                                    <p:animScale>
                                      <p:cBhvr>
                                        <p:cTn id="136" dur="166" decel="50000">
                                          <p:stCondLst>
                                            <p:cond delay="676"/>
                                          </p:stCondLst>
                                        </p:cTn>
                                        <p:tgtEl>
                                          <p:spTgt spid="3">
                                            <p:txEl>
                                              <p:pRg st="7" end="7"/>
                                            </p:txEl>
                                          </p:spTgt>
                                        </p:tgtEl>
                                      </p:cBhvr>
                                      <p:to x="100000" y="100000"/>
                                    </p:animScale>
                                    <p:animScale>
                                      <p:cBhvr>
                                        <p:cTn id="137" dur="26">
                                          <p:stCondLst>
                                            <p:cond delay="1312"/>
                                          </p:stCondLst>
                                        </p:cTn>
                                        <p:tgtEl>
                                          <p:spTgt spid="3">
                                            <p:txEl>
                                              <p:pRg st="7" end="7"/>
                                            </p:txEl>
                                          </p:spTgt>
                                        </p:tgtEl>
                                      </p:cBhvr>
                                      <p:to x="100000" y="80000"/>
                                    </p:animScale>
                                    <p:animScale>
                                      <p:cBhvr>
                                        <p:cTn id="138" dur="166" decel="50000">
                                          <p:stCondLst>
                                            <p:cond delay="1338"/>
                                          </p:stCondLst>
                                        </p:cTn>
                                        <p:tgtEl>
                                          <p:spTgt spid="3">
                                            <p:txEl>
                                              <p:pRg st="7" end="7"/>
                                            </p:txEl>
                                          </p:spTgt>
                                        </p:tgtEl>
                                      </p:cBhvr>
                                      <p:to x="100000" y="100000"/>
                                    </p:animScale>
                                    <p:animScale>
                                      <p:cBhvr>
                                        <p:cTn id="139" dur="26">
                                          <p:stCondLst>
                                            <p:cond delay="1642"/>
                                          </p:stCondLst>
                                        </p:cTn>
                                        <p:tgtEl>
                                          <p:spTgt spid="3">
                                            <p:txEl>
                                              <p:pRg st="7" end="7"/>
                                            </p:txEl>
                                          </p:spTgt>
                                        </p:tgtEl>
                                      </p:cBhvr>
                                      <p:to x="100000" y="90000"/>
                                    </p:animScale>
                                    <p:animScale>
                                      <p:cBhvr>
                                        <p:cTn id="140" dur="166" decel="50000">
                                          <p:stCondLst>
                                            <p:cond delay="1668"/>
                                          </p:stCondLst>
                                        </p:cTn>
                                        <p:tgtEl>
                                          <p:spTgt spid="3">
                                            <p:txEl>
                                              <p:pRg st="7" end="7"/>
                                            </p:txEl>
                                          </p:spTgt>
                                        </p:tgtEl>
                                      </p:cBhvr>
                                      <p:to x="100000" y="100000"/>
                                    </p:animScale>
                                    <p:animScale>
                                      <p:cBhvr>
                                        <p:cTn id="141" dur="26">
                                          <p:stCondLst>
                                            <p:cond delay="1808"/>
                                          </p:stCondLst>
                                        </p:cTn>
                                        <p:tgtEl>
                                          <p:spTgt spid="3">
                                            <p:txEl>
                                              <p:pRg st="7" end="7"/>
                                            </p:txEl>
                                          </p:spTgt>
                                        </p:tgtEl>
                                      </p:cBhvr>
                                      <p:to x="100000" y="95000"/>
                                    </p:animScale>
                                    <p:animScale>
                                      <p:cBhvr>
                                        <p:cTn id="142" dur="166" decel="50000">
                                          <p:stCondLst>
                                            <p:cond delay="1834"/>
                                          </p:stCondLst>
                                        </p:cTn>
                                        <p:tgtEl>
                                          <p:spTgt spid="3">
                                            <p:txEl>
                                              <p:pRg st="7" end="7"/>
                                            </p:txEl>
                                          </p:spTgt>
                                        </p:tgtEl>
                                      </p:cBhvr>
                                      <p:to x="100000" y="100000"/>
                                    </p:animScale>
                                  </p:childTnLst>
                                </p:cTn>
                              </p:par>
                              <p:par>
                                <p:cTn id="143" presetID="26" presetClass="entr" presetSubtype="0" fill="hold" nodeType="withEffect">
                                  <p:stCondLst>
                                    <p:cond delay="0"/>
                                  </p:stCondLst>
                                  <p:childTnLst>
                                    <p:set>
                                      <p:cBhvr>
                                        <p:cTn id="144" dur="1" fill="hold">
                                          <p:stCondLst>
                                            <p:cond delay="0"/>
                                          </p:stCondLst>
                                        </p:cTn>
                                        <p:tgtEl>
                                          <p:spTgt spid="3">
                                            <p:txEl>
                                              <p:pRg st="8" end="8"/>
                                            </p:txEl>
                                          </p:spTgt>
                                        </p:tgtEl>
                                        <p:attrNameLst>
                                          <p:attrName>style.visibility</p:attrName>
                                        </p:attrNameLst>
                                      </p:cBhvr>
                                      <p:to>
                                        <p:strVal val="visible"/>
                                      </p:to>
                                    </p:set>
                                    <p:animEffect transition="in" filter="wipe(down)">
                                      <p:cBhvr>
                                        <p:cTn id="145" dur="580">
                                          <p:stCondLst>
                                            <p:cond delay="0"/>
                                          </p:stCondLst>
                                        </p:cTn>
                                        <p:tgtEl>
                                          <p:spTgt spid="3">
                                            <p:txEl>
                                              <p:pRg st="8" end="8"/>
                                            </p:txEl>
                                          </p:spTgt>
                                        </p:tgtEl>
                                      </p:cBhvr>
                                    </p:animEffect>
                                    <p:anim calcmode="lin" valueType="num">
                                      <p:cBhvr>
                                        <p:cTn id="14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1" dur="26">
                                          <p:stCondLst>
                                            <p:cond delay="650"/>
                                          </p:stCondLst>
                                        </p:cTn>
                                        <p:tgtEl>
                                          <p:spTgt spid="3">
                                            <p:txEl>
                                              <p:pRg st="8" end="8"/>
                                            </p:txEl>
                                          </p:spTgt>
                                        </p:tgtEl>
                                      </p:cBhvr>
                                      <p:to x="100000" y="60000"/>
                                    </p:animScale>
                                    <p:animScale>
                                      <p:cBhvr>
                                        <p:cTn id="152" dur="166" decel="50000">
                                          <p:stCondLst>
                                            <p:cond delay="676"/>
                                          </p:stCondLst>
                                        </p:cTn>
                                        <p:tgtEl>
                                          <p:spTgt spid="3">
                                            <p:txEl>
                                              <p:pRg st="8" end="8"/>
                                            </p:txEl>
                                          </p:spTgt>
                                        </p:tgtEl>
                                      </p:cBhvr>
                                      <p:to x="100000" y="100000"/>
                                    </p:animScale>
                                    <p:animScale>
                                      <p:cBhvr>
                                        <p:cTn id="153" dur="26">
                                          <p:stCondLst>
                                            <p:cond delay="1312"/>
                                          </p:stCondLst>
                                        </p:cTn>
                                        <p:tgtEl>
                                          <p:spTgt spid="3">
                                            <p:txEl>
                                              <p:pRg st="8" end="8"/>
                                            </p:txEl>
                                          </p:spTgt>
                                        </p:tgtEl>
                                      </p:cBhvr>
                                      <p:to x="100000" y="80000"/>
                                    </p:animScale>
                                    <p:animScale>
                                      <p:cBhvr>
                                        <p:cTn id="154" dur="166" decel="50000">
                                          <p:stCondLst>
                                            <p:cond delay="1338"/>
                                          </p:stCondLst>
                                        </p:cTn>
                                        <p:tgtEl>
                                          <p:spTgt spid="3">
                                            <p:txEl>
                                              <p:pRg st="8" end="8"/>
                                            </p:txEl>
                                          </p:spTgt>
                                        </p:tgtEl>
                                      </p:cBhvr>
                                      <p:to x="100000" y="100000"/>
                                    </p:animScale>
                                    <p:animScale>
                                      <p:cBhvr>
                                        <p:cTn id="155" dur="26">
                                          <p:stCondLst>
                                            <p:cond delay="1642"/>
                                          </p:stCondLst>
                                        </p:cTn>
                                        <p:tgtEl>
                                          <p:spTgt spid="3">
                                            <p:txEl>
                                              <p:pRg st="8" end="8"/>
                                            </p:txEl>
                                          </p:spTgt>
                                        </p:tgtEl>
                                      </p:cBhvr>
                                      <p:to x="100000" y="90000"/>
                                    </p:animScale>
                                    <p:animScale>
                                      <p:cBhvr>
                                        <p:cTn id="156" dur="166" decel="50000">
                                          <p:stCondLst>
                                            <p:cond delay="1668"/>
                                          </p:stCondLst>
                                        </p:cTn>
                                        <p:tgtEl>
                                          <p:spTgt spid="3">
                                            <p:txEl>
                                              <p:pRg st="8" end="8"/>
                                            </p:txEl>
                                          </p:spTgt>
                                        </p:tgtEl>
                                      </p:cBhvr>
                                      <p:to x="100000" y="100000"/>
                                    </p:animScale>
                                    <p:animScale>
                                      <p:cBhvr>
                                        <p:cTn id="157" dur="26">
                                          <p:stCondLst>
                                            <p:cond delay="1808"/>
                                          </p:stCondLst>
                                        </p:cTn>
                                        <p:tgtEl>
                                          <p:spTgt spid="3">
                                            <p:txEl>
                                              <p:pRg st="8" end="8"/>
                                            </p:txEl>
                                          </p:spTgt>
                                        </p:tgtEl>
                                      </p:cBhvr>
                                      <p:to x="100000" y="95000"/>
                                    </p:animScale>
                                    <p:animScale>
                                      <p:cBhvr>
                                        <p:cTn id="158"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081A386-0D6F-44AC-94E4-CE5BE23229A5}"/>
              </a:ext>
            </a:extLst>
          </p:cNvPr>
          <p:cNvSpPr txBox="1"/>
          <p:nvPr/>
        </p:nvSpPr>
        <p:spPr>
          <a:xfrm>
            <a:off x="3179152" y="755695"/>
            <a:ext cx="10885715" cy="369332"/>
          </a:xfrm>
          <a:prstGeom prst="rect">
            <a:avLst/>
          </a:prstGeom>
          <a:noFill/>
        </p:spPr>
        <p:txBody>
          <a:bodyPr wrap="square" rtlCol="0">
            <a:spAutoFit/>
          </a:bodyPr>
          <a:lstStyle/>
          <a:p>
            <a:r>
              <a:rPr lang="es-GT" b="1" dirty="0">
                <a:latin typeface="Arial" panose="020B0604020202020204" pitchFamily="34" charset="0"/>
                <a:cs typeface="Arial" panose="020B0604020202020204" pitchFamily="34" charset="0"/>
              </a:rPr>
              <a:t>Los valores vistos:</a:t>
            </a:r>
          </a:p>
        </p:txBody>
      </p:sp>
      <p:sp>
        <p:nvSpPr>
          <p:cNvPr id="5" name="Rectángulo 4">
            <a:extLst>
              <a:ext uri="{FF2B5EF4-FFF2-40B4-BE49-F238E27FC236}">
                <a16:creationId xmlns:a16="http://schemas.microsoft.com/office/drawing/2014/main" id="{20D7BE09-687A-4DE9-8FE4-A7F0A5CFA614}"/>
              </a:ext>
            </a:extLst>
          </p:cNvPr>
          <p:cNvSpPr/>
          <p:nvPr/>
        </p:nvSpPr>
        <p:spPr>
          <a:xfrm>
            <a:off x="1836144" y="2443246"/>
            <a:ext cx="9775633" cy="2246769"/>
          </a:xfrm>
          <a:prstGeom prst="rect">
            <a:avLst/>
          </a:prstGeom>
        </p:spPr>
        <p:txBody>
          <a:bodyPr wrap="square">
            <a:spAutoFit/>
          </a:bodyPr>
          <a:lstStyle/>
          <a:p>
            <a:pPr marL="285750" indent="-285750">
              <a:buFontTx/>
              <a:buChar char="-"/>
            </a:pPr>
            <a:r>
              <a:rPr lang="es-GT" sz="2000" dirty="0">
                <a:latin typeface="Arial" panose="020B0604020202020204" pitchFamily="34" charset="0"/>
                <a:cs typeface="Arial" panose="020B0604020202020204" pitchFamily="34" charset="0"/>
              </a:rPr>
              <a:t>Respeto</a:t>
            </a:r>
          </a:p>
          <a:p>
            <a:endParaRPr lang="es-GT" sz="2000" dirty="0">
              <a:latin typeface="Arial" panose="020B0604020202020204" pitchFamily="34" charset="0"/>
              <a:cs typeface="Arial" panose="020B0604020202020204" pitchFamily="34" charset="0"/>
            </a:endParaRPr>
          </a:p>
          <a:p>
            <a:pPr marL="285750" indent="-285750">
              <a:buFontTx/>
              <a:buChar char="-"/>
            </a:pPr>
            <a:r>
              <a:rPr lang="es-GT" sz="2000" dirty="0">
                <a:latin typeface="Arial" panose="020B0604020202020204" pitchFamily="34" charset="0"/>
                <a:cs typeface="Arial" panose="020B0604020202020204" pitchFamily="34" charset="0"/>
              </a:rPr>
              <a:t>Tolerancia</a:t>
            </a:r>
          </a:p>
          <a:p>
            <a:endParaRPr lang="es-GT" sz="2000" dirty="0">
              <a:latin typeface="Arial" panose="020B0604020202020204" pitchFamily="34" charset="0"/>
              <a:cs typeface="Arial" panose="020B0604020202020204" pitchFamily="34" charset="0"/>
            </a:endParaRPr>
          </a:p>
          <a:p>
            <a:pPr marL="285750" indent="-285750">
              <a:buFontTx/>
              <a:buChar char="-"/>
            </a:pPr>
            <a:r>
              <a:rPr lang="es-GT" sz="2000" dirty="0">
                <a:latin typeface="Arial" panose="020B0604020202020204" pitchFamily="34" charset="0"/>
                <a:cs typeface="Arial" panose="020B0604020202020204" pitchFamily="34" charset="0"/>
              </a:rPr>
              <a:t>Disciplina</a:t>
            </a:r>
          </a:p>
          <a:p>
            <a:endParaRPr lang="es-GT" sz="2000" dirty="0">
              <a:latin typeface="Arial" panose="020B0604020202020204" pitchFamily="34" charset="0"/>
              <a:cs typeface="Arial" panose="020B0604020202020204" pitchFamily="34" charset="0"/>
            </a:endParaRPr>
          </a:p>
          <a:p>
            <a:pPr marL="285750" indent="-285750">
              <a:buFontTx/>
              <a:buChar char="-"/>
            </a:pPr>
            <a:r>
              <a:rPr lang="es-GT" sz="2000" dirty="0">
                <a:latin typeface="Arial" panose="020B0604020202020204" pitchFamily="34" charset="0"/>
                <a:cs typeface="Arial" panose="020B0604020202020204" pitchFamily="34" charset="0"/>
              </a:rPr>
              <a:t>Honestidad</a:t>
            </a:r>
          </a:p>
        </p:txBody>
      </p:sp>
    </p:spTree>
    <p:extLst>
      <p:ext uri="{BB962C8B-B14F-4D97-AF65-F5344CB8AC3E}">
        <p14:creationId xmlns:p14="http://schemas.microsoft.com/office/powerpoint/2010/main" val="7362540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1000"/>
                                        <p:tgtEl>
                                          <p:spTgt spid="5">
                                            <p:txEl>
                                              <p:pRg st="6" end="6"/>
                                            </p:txEl>
                                          </p:spTgt>
                                        </p:tgtEl>
                                      </p:cBhvr>
                                    </p:animEffect>
                                    <p:anim calcmode="lin" valueType="num">
                                      <p:cBhvr>
                                        <p:cTn id="36"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Valores">
            <a:extLst>
              <a:ext uri="{FF2B5EF4-FFF2-40B4-BE49-F238E27FC236}">
                <a16:creationId xmlns:a16="http://schemas.microsoft.com/office/drawing/2014/main" id="{08717CBD-3979-492B-B3ED-A7D935CA2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330" y="357014"/>
            <a:ext cx="9176594" cy="579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758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50D0E-BF38-4A07-AB2A-CB1DEB8F9A0F}"/>
              </a:ext>
            </a:extLst>
          </p:cNvPr>
          <p:cNvSpPr>
            <a:spLocks noGrp="1"/>
          </p:cNvSpPr>
          <p:nvPr>
            <p:ph type="title"/>
          </p:nvPr>
        </p:nvSpPr>
        <p:spPr>
          <a:xfrm>
            <a:off x="1086643" y="2315818"/>
            <a:ext cx="10018713" cy="1752599"/>
          </a:xfrm>
        </p:spPr>
        <p:txBody>
          <a:bodyPr/>
          <a:lstStyle/>
          <a:p>
            <a:r>
              <a:rPr lang="es-GT" b="1" dirty="0">
                <a:latin typeface="Arial" panose="020B0604020202020204" pitchFamily="34" charset="0"/>
                <a:cs typeface="Arial" panose="020B0604020202020204" pitchFamily="34" charset="0"/>
              </a:rPr>
              <a:t>METODOS UTILIZADOS</a:t>
            </a:r>
            <a:endParaRPr lang="es-ES" dirty="0"/>
          </a:p>
        </p:txBody>
      </p:sp>
    </p:spTree>
    <p:extLst>
      <p:ext uri="{BB962C8B-B14F-4D97-AF65-F5344CB8AC3E}">
        <p14:creationId xmlns:p14="http://schemas.microsoft.com/office/powerpoint/2010/main" val="359401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D865F91-D88F-4DF3-8B80-9C5387840DC3}"/>
              </a:ext>
            </a:extLst>
          </p:cNvPr>
          <p:cNvSpPr>
            <a:spLocks noGrp="1"/>
          </p:cNvSpPr>
          <p:nvPr>
            <p:ph sz="half" idx="1"/>
          </p:nvPr>
        </p:nvSpPr>
        <p:spPr>
          <a:xfrm>
            <a:off x="1484312" y="1258957"/>
            <a:ext cx="4895055" cy="4532243"/>
          </a:xfrm>
        </p:spPr>
        <p:txBody>
          <a:bodyPr>
            <a:normAutofit/>
          </a:bodyPr>
          <a:lstStyle/>
          <a:p>
            <a:r>
              <a:rPr lang="es-GT" dirty="0" err="1">
                <a:latin typeface="Arial" panose="020B0604020202020204" pitchFamily="34" charset="0"/>
                <a:cs typeface="Arial" panose="020B0604020202020204" pitchFamily="34" charset="0"/>
              </a:rPr>
              <a:t>metodos</a:t>
            </a:r>
            <a:r>
              <a:rPr lang="es-GT" dirty="0">
                <a:latin typeface="Arial" panose="020B0604020202020204" pitchFamily="34" charset="0"/>
                <a:cs typeface="Arial" panose="020B0604020202020204" pitchFamily="34" charset="0"/>
              </a:rPr>
              <a:t> que </a:t>
            </a:r>
            <a:r>
              <a:rPr lang="es-GT" dirty="0" err="1">
                <a:latin typeface="Arial" panose="020B0604020202020204" pitchFamily="34" charset="0"/>
                <a:cs typeface="Arial" panose="020B0604020202020204" pitchFamily="34" charset="0"/>
              </a:rPr>
              <a:t>utilizamosMÉTODO</a:t>
            </a:r>
            <a:r>
              <a:rPr lang="es-GT" dirty="0">
                <a:latin typeface="Arial" panose="020B0604020202020204" pitchFamily="34" charset="0"/>
                <a:cs typeface="Arial" panose="020B0604020202020204" pitchFamily="34" charset="0"/>
              </a:rPr>
              <a:t> </a:t>
            </a:r>
            <a:r>
              <a:rPr lang="es-GT" dirty="0" err="1">
                <a:latin typeface="Arial" panose="020B0604020202020204" pitchFamily="34" charset="0"/>
                <a:cs typeface="Arial" panose="020B0604020202020204" pitchFamily="34" charset="0"/>
              </a:rPr>
              <a:t>DEDUCTIVOEn</a:t>
            </a:r>
            <a:r>
              <a:rPr lang="es-GT" dirty="0">
                <a:latin typeface="Arial" panose="020B0604020202020204" pitchFamily="34" charset="0"/>
                <a:cs typeface="Arial" panose="020B0604020202020204" pitchFamily="34" charset="0"/>
              </a:rPr>
              <a:t> este método se desciende de lo general a lo particular, de forma que </a:t>
            </a:r>
            <a:r>
              <a:rPr lang="es-GT" dirty="0" err="1">
                <a:latin typeface="Arial" panose="020B0604020202020204" pitchFamily="34" charset="0"/>
                <a:cs typeface="Arial" panose="020B0604020202020204" pitchFamily="34" charset="0"/>
              </a:rPr>
              <a:t>partiendode</a:t>
            </a:r>
            <a:r>
              <a:rPr lang="es-GT" dirty="0">
                <a:latin typeface="Arial" panose="020B0604020202020204" pitchFamily="34" charset="0"/>
                <a:cs typeface="Arial" panose="020B0604020202020204" pitchFamily="34" charset="0"/>
              </a:rPr>
              <a:t> enunciados de carácter universal y utilizando instrumentos científicos, se </a:t>
            </a:r>
            <a:r>
              <a:rPr lang="es-GT" dirty="0" err="1">
                <a:latin typeface="Arial" panose="020B0604020202020204" pitchFamily="34" charset="0"/>
                <a:cs typeface="Arial" panose="020B0604020202020204" pitchFamily="34" charset="0"/>
              </a:rPr>
              <a:t>infierenenunciados</a:t>
            </a:r>
            <a:r>
              <a:rPr lang="es-GT" dirty="0">
                <a:latin typeface="Arial" panose="020B0604020202020204" pitchFamily="34" charset="0"/>
                <a:cs typeface="Arial" panose="020B0604020202020204" pitchFamily="34" charset="0"/>
              </a:rPr>
              <a:t> particulares, pudiendo ser axiomático-deductivo cuando las </a:t>
            </a:r>
            <a:r>
              <a:rPr lang="es-GT" dirty="0" err="1">
                <a:latin typeface="Arial" panose="020B0604020202020204" pitchFamily="34" charset="0"/>
                <a:cs typeface="Arial" panose="020B0604020202020204" pitchFamily="34" charset="0"/>
              </a:rPr>
              <a:t>premisasde</a:t>
            </a:r>
            <a:r>
              <a:rPr lang="es-GT" dirty="0">
                <a:latin typeface="Arial" panose="020B0604020202020204" pitchFamily="34" charset="0"/>
                <a:cs typeface="Arial" panose="020B0604020202020204" pitchFamily="34" charset="0"/>
              </a:rPr>
              <a:t> partida la constituyen axiomas (proposiciones no demostrables), o </a:t>
            </a:r>
            <a:r>
              <a:rPr lang="es-GT" dirty="0" err="1">
                <a:latin typeface="Arial" panose="020B0604020202020204" pitchFamily="34" charset="0"/>
                <a:cs typeface="Arial" panose="020B0604020202020204" pitchFamily="34" charset="0"/>
              </a:rPr>
              <a:t>hipotéticodeductivo</a:t>
            </a:r>
            <a:r>
              <a:rPr lang="es-GT" dirty="0">
                <a:latin typeface="Arial" panose="020B0604020202020204" pitchFamily="34" charset="0"/>
                <a:cs typeface="Arial" panose="020B0604020202020204" pitchFamily="34" charset="0"/>
              </a:rPr>
              <a:t> si las premisas de partida son </a:t>
            </a:r>
            <a:r>
              <a:rPr lang="es-GT" dirty="0" err="1">
                <a:latin typeface="Arial" panose="020B0604020202020204" pitchFamily="34" charset="0"/>
                <a:cs typeface="Arial" panose="020B0604020202020204" pitchFamily="34" charset="0"/>
              </a:rPr>
              <a:t>hipótesis</a:t>
            </a:r>
            <a:r>
              <a:rPr lang="es-GT" dirty="0">
                <a:latin typeface="Arial" panose="020B0604020202020204" pitchFamily="34" charset="0"/>
                <a:cs typeface="Arial" panose="020B0604020202020204" pitchFamily="34" charset="0"/>
              </a:rPr>
              <a:t> </a:t>
            </a:r>
            <a:r>
              <a:rPr lang="es-GT" dirty="0" err="1">
                <a:latin typeface="Arial" panose="020B0604020202020204" pitchFamily="34" charset="0"/>
                <a:cs typeface="Arial" panose="020B0604020202020204" pitchFamily="34" charset="0"/>
              </a:rPr>
              <a:t>contrastables.Con</a:t>
            </a:r>
            <a:r>
              <a:rPr lang="es-GT" dirty="0">
                <a:latin typeface="Arial" panose="020B0604020202020204" pitchFamily="34" charset="0"/>
                <a:cs typeface="Arial" panose="020B0604020202020204" pitchFamily="34" charset="0"/>
              </a:rPr>
              <a:t> nuestra comunidad, utilizamos este método porque nuestra idea general </a:t>
            </a:r>
          </a:p>
          <a:p>
            <a:endParaRPr lang="es-ES" dirty="0"/>
          </a:p>
        </p:txBody>
      </p:sp>
      <p:pic>
        <p:nvPicPr>
          <p:cNvPr id="5" name="Picture 4" descr="Resultado de imagen para metodos utilizados">
            <a:extLst>
              <a:ext uri="{FF2B5EF4-FFF2-40B4-BE49-F238E27FC236}">
                <a16:creationId xmlns:a16="http://schemas.microsoft.com/office/drawing/2014/main" id="{AFB8E000-04BE-463B-9B4E-40E64071313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7175" y="1921566"/>
            <a:ext cx="4895850" cy="32956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301541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881369-F3E2-4CB0-BD24-A5614B320A2B}"/>
              </a:ext>
            </a:extLst>
          </p:cNvPr>
          <p:cNvSpPr>
            <a:spLocks noGrp="1"/>
          </p:cNvSpPr>
          <p:nvPr>
            <p:ph sz="half" idx="1"/>
          </p:nvPr>
        </p:nvSpPr>
        <p:spPr>
          <a:xfrm>
            <a:off x="1484312" y="940905"/>
            <a:ext cx="4895055" cy="4850296"/>
          </a:xfrm>
        </p:spPr>
        <p:txBody>
          <a:bodyPr>
            <a:normAutofit/>
          </a:bodyPr>
          <a:lstStyle/>
          <a:p>
            <a:r>
              <a:rPr lang="es-GT" dirty="0" err="1">
                <a:latin typeface="Arial" panose="020B0604020202020204" pitchFamily="34" charset="0"/>
                <a:cs typeface="Arial" panose="020B0604020202020204" pitchFamily="34" charset="0"/>
              </a:rPr>
              <a:t>CUALITATIVASAl</a:t>
            </a:r>
            <a:r>
              <a:rPr lang="es-GT" dirty="0">
                <a:latin typeface="Arial" panose="020B0604020202020204" pitchFamily="34" charset="0"/>
                <a:cs typeface="Arial" panose="020B0604020202020204" pitchFamily="34" charset="0"/>
              </a:rPr>
              <a:t> momento de visitar el grado de 1ero Básico sección B observamos </a:t>
            </a:r>
            <a:r>
              <a:rPr lang="es-GT" dirty="0" err="1">
                <a:latin typeface="Arial" panose="020B0604020202020204" pitchFamily="34" charset="0"/>
                <a:cs typeface="Arial" panose="020B0604020202020204" pitchFamily="34" charset="0"/>
              </a:rPr>
              <a:t>lasnecesidades</a:t>
            </a:r>
            <a:r>
              <a:rPr lang="es-GT" dirty="0">
                <a:latin typeface="Arial" panose="020B0604020202020204" pitchFamily="34" charset="0"/>
                <a:cs typeface="Arial" panose="020B0604020202020204" pitchFamily="34" charset="0"/>
              </a:rPr>
              <a:t> principales como la falta de concientización de la pobreza que </a:t>
            </a:r>
            <a:r>
              <a:rPr lang="es-GT" dirty="0" err="1">
                <a:latin typeface="Arial" panose="020B0604020202020204" pitchFamily="34" charset="0"/>
                <a:cs typeface="Arial" panose="020B0604020202020204" pitchFamily="34" charset="0"/>
              </a:rPr>
              <a:t>ellosutilizan</a:t>
            </a:r>
            <a:r>
              <a:rPr lang="es-GT" dirty="0">
                <a:latin typeface="Arial" panose="020B0604020202020204" pitchFamily="34" charset="0"/>
                <a:cs typeface="Arial" panose="020B0604020202020204" pitchFamily="34" charset="0"/>
              </a:rPr>
              <a:t> día a día malgastando dinero en objetos o cosas innecesarias y luego </a:t>
            </a:r>
            <a:r>
              <a:rPr lang="es-GT" dirty="0" err="1">
                <a:latin typeface="Arial" panose="020B0604020202020204" pitchFamily="34" charset="0"/>
                <a:cs typeface="Arial" panose="020B0604020202020204" pitchFamily="34" charset="0"/>
              </a:rPr>
              <a:t>esosobjetos</a:t>
            </a:r>
            <a:r>
              <a:rPr lang="es-GT" dirty="0">
                <a:latin typeface="Arial" panose="020B0604020202020204" pitchFamily="34" charset="0"/>
                <a:cs typeface="Arial" panose="020B0604020202020204" pitchFamily="34" charset="0"/>
              </a:rPr>
              <a:t> terminaban en la </a:t>
            </a:r>
            <a:r>
              <a:rPr lang="es-GT" dirty="0" err="1">
                <a:latin typeface="Arial" panose="020B0604020202020204" pitchFamily="34" charset="0"/>
                <a:cs typeface="Arial" panose="020B0604020202020204" pitchFamily="34" charset="0"/>
              </a:rPr>
              <a:t>basura.CUANTITATIVASObservamos</a:t>
            </a:r>
            <a:r>
              <a:rPr lang="es-GT" dirty="0">
                <a:latin typeface="Arial" panose="020B0604020202020204" pitchFamily="34" charset="0"/>
                <a:cs typeface="Arial" panose="020B0604020202020204" pitchFamily="34" charset="0"/>
              </a:rPr>
              <a:t> más de 30 alumnos de niños y niñas, las cuales necesitaban </a:t>
            </a:r>
            <a:r>
              <a:rPr lang="es-GT" dirty="0" err="1">
                <a:latin typeface="Arial" panose="020B0604020202020204" pitchFamily="34" charset="0"/>
                <a:cs typeface="Arial" panose="020B0604020202020204" pitchFamily="34" charset="0"/>
              </a:rPr>
              <a:t>deconsejos</a:t>
            </a:r>
            <a:r>
              <a:rPr lang="es-GT" dirty="0">
                <a:latin typeface="Arial" panose="020B0604020202020204" pitchFamily="34" charset="0"/>
                <a:cs typeface="Arial" panose="020B0604020202020204" pitchFamily="34" charset="0"/>
              </a:rPr>
              <a:t>, recomendaciones, exposiciones</a:t>
            </a:r>
            <a:endParaRPr lang="es-ES" dirty="0"/>
          </a:p>
        </p:txBody>
      </p:sp>
      <p:pic>
        <p:nvPicPr>
          <p:cNvPr id="5" name="Picture 6" descr="Resultado de imagen para metodos utilizados POBREZA">
            <a:extLst>
              <a:ext uri="{FF2B5EF4-FFF2-40B4-BE49-F238E27FC236}">
                <a16:creationId xmlns:a16="http://schemas.microsoft.com/office/drawing/2014/main" id="{6E1F4AA5-2A71-422E-BB46-22A69C28B0B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9367" y="1683026"/>
            <a:ext cx="5106504" cy="3829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9236469"/>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2F783-5D1F-4F9A-AD6A-B5ABA2DAC172}"/>
              </a:ext>
            </a:extLst>
          </p:cNvPr>
          <p:cNvSpPr>
            <a:spLocks noGrp="1"/>
          </p:cNvSpPr>
          <p:nvPr>
            <p:ph type="title"/>
          </p:nvPr>
        </p:nvSpPr>
        <p:spPr>
          <a:xfrm>
            <a:off x="1086643" y="2382078"/>
            <a:ext cx="10018713" cy="1752599"/>
          </a:xfrm>
        </p:spPr>
        <p:txBody>
          <a:bodyPr/>
          <a:lstStyle/>
          <a:p>
            <a:r>
              <a:rPr lang="es-GT" b="1" dirty="0">
                <a:latin typeface="Arial" panose="020B0604020202020204" pitchFamily="34" charset="0"/>
                <a:cs typeface="Arial" panose="020B0604020202020204" pitchFamily="34" charset="0"/>
              </a:rPr>
              <a:t>ENFOQUE MÉTODOLOGICO</a:t>
            </a:r>
            <a:br>
              <a:rPr lang="es-GT" b="1" dirty="0">
                <a:latin typeface="Arial" panose="020B0604020202020204" pitchFamily="34" charset="0"/>
                <a:cs typeface="Arial" panose="020B0604020202020204" pitchFamily="34" charset="0"/>
              </a:rPr>
            </a:br>
            <a:endParaRPr lang="es-ES" dirty="0"/>
          </a:p>
        </p:txBody>
      </p:sp>
    </p:spTree>
    <p:extLst>
      <p:ext uri="{BB962C8B-B14F-4D97-AF65-F5344CB8AC3E}">
        <p14:creationId xmlns:p14="http://schemas.microsoft.com/office/powerpoint/2010/main" val="40717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4C845EEE-DA7A-4EEE-94A7-5D1359BB31AD}"/>
              </a:ext>
            </a:extLst>
          </p:cNvPr>
          <p:cNvSpPr/>
          <p:nvPr/>
        </p:nvSpPr>
        <p:spPr>
          <a:xfrm>
            <a:off x="1532258" y="1954866"/>
            <a:ext cx="6096000" cy="1938992"/>
          </a:xfrm>
          <a:prstGeom prst="rect">
            <a:avLst/>
          </a:prstGeom>
        </p:spPr>
        <p:txBody>
          <a:bodyPr>
            <a:spAutoFit/>
          </a:bodyPr>
          <a:lstStyle/>
          <a:p>
            <a:r>
              <a:rPr lang="es-GT" sz="2000" dirty="0">
                <a:latin typeface="Arial" panose="020B0604020202020204" pitchFamily="34" charset="0"/>
                <a:cs typeface="Arial" panose="020B0604020202020204" pitchFamily="34" charset="0"/>
              </a:rPr>
              <a:t>El método que llevado a cabo Acción, la cual nos permitirá obtener una mejor claridad información del problema a tratar y del mismo modo nos ayudará a plantear una solución a dicho problema, la solución que debemos plantear debe ser claro, conciso y por supuesto debe de ser efectivo. </a:t>
            </a:r>
          </a:p>
        </p:txBody>
      </p:sp>
      <p:pic>
        <p:nvPicPr>
          <p:cNvPr id="6" name="Picture 2" descr="Resultado de imagen para enfoque metodologico">
            <a:extLst>
              <a:ext uri="{FF2B5EF4-FFF2-40B4-BE49-F238E27FC236}">
                <a16:creationId xmlns:a16="http://schemas.microsoft.com/office/drawing/2014/main" id="{F9E912D4-53FF-499F-BC6D-CF7CC1C2D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179" y="1954866"/>
            <a:ext cx="5754684" cy="454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2650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4D1395C-5D33-48F7-A8CE-B5DB4CC1F578}"/>
              </a:ext>
            </a:extLst>
          </p:cNvPr>
          <p:cNvSpPr/>
          <p:nvPr/>
        </p:nvSpPr>
        <p:spPr>
          <a:xfrm>
            <a:off x="1123401" y="2566098"/>
            <a:ext cx="6096000" cy="1323439"/>
          </a:xfrm>
          <a:prstGeom prst="rect">
            <a:avLst/>
          </a:prstGeom>
        </p:spPr>
        <p:txBody>
          <a:bodyPr>
            <a:spAutoFit/>
          </a:bodyPr>
          <a:lstStyle/>
          <a:p>
            <a:r>
              <a:rPr lang="es-GT" sz="2000" dirty="0">
                <a:latin typeface="Arial" panose="020B0604020202020204" pitchFamily="34" charset="0"/>
                <a:cs typeface="Arial" panose="020B0604020202020204" pitchFamily="34" charset="0"/>
              </a:rPr>
              <a:t>El método de investigación-Acción nos permitirá conocer a profundidad la forma en la cual podemos ayudar al centro educativo este enfoque la utilizaremos en cada momento</a:t>
            </a:r>
          </a:p>
        </p:txBody>
      </p:sp>
      <p:pic>
        <p:nvPicPr>
          <p:cNvPr id="3" name="Picture 2" descr="Resultado de imagen para enfoque metodologico">
            <a:extLst>
              <a:ext uri="{FF2B5EF4-FFF2-40B4-BE49-F238E27FC236}">
                <a16:creationId xmlns:a16="http://schemas.microsoft.com/office/drawing/2014/main" id="{63646C97-A047-43B8-B0BD-4B313F494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401" y="1312629"/>
            <a:ext cx="4775227" cy="46041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45606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2B3D4-2504-49EB-B5D7-FBC7F1E0F5BF}"/>
              </a:ext>
            </a:extLst>
          </p:cNvPr>
          <p:cNvSpPr>
            <a:spLocks noGrp="1"/>
          </p:cNvSpPr>
          <p:nvPr>
            <p:ph type="title"/>
          </p:nvPr>
        </p:nvSpPr>
        <p:spPr>
          <a:xfrm>
            <a:off x="1086643" y="2315817"/>
            <a:ext cx="10018713" cy="1752599"/>
          </a:xfrm>
        </p:spPr>
        <p:txBody>
          <a:bodyPr/>
          <a:lstStyle/>
          <a:p>
            <a:r>
              <a:rPr lang="es-ES" sz="4800" b="1" dirty="0"/>
              <a:t>APENDICES</a:t>
            </a:r>
            <a:br>
              <a:rPr lang="es-ES" dirty="0"/>
            </a:br>
            <a:endParaRPr lang="es-ES" dirty="0"/>
          </a:p>
        </p:txBody>
      </p:sp>
    </p:spTree>
    <p:extLst>
      <p:ext uri="{BB962C8B-B14F-4D97-AF65-F5344CB8AC3E}">
        <p14:creationId xmlns:p14="http://schemas.microsoft.com/office/powerpoint/2010/main" val="30498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D687BBE-F205-4504-93E3-A3B228927373}"/>
              </a:ext>
            </a:extLst>
          </p:cNvPr>
          <p:cNvSpPr/>
          <p:nvPr/>
        </p:nvSpPr>
        <p:spPr>
          <a:xfrm>
            <a:off x="1699562" y="664547"/>
            <a:ext cx="6718121" cy="707886"/>
          </a:xfrm>
          <a:prstGeom prst="rect">
            <a:avLst/>
          </a:prstGeom>
        </p:spPr>
        <p:txBody>
          <a:bodyPr wrap="none">
            <a:spAutoFit/>
          </a:bodyPr>
          <a:lstStyle/>
          <a:p>
            <a:r>
              <a:rPr lang="es-ES" sz="4000" dirty="0"/>
              <a:t>¿Usted sabe que es la pobreza?</a:t>
            </a:r>
          </a:p>
        </p:txBody>
      </p:sp>
      <p:grpSp>
        <p:nvGrpSpPr>
          <p:cNvPr id="3" name="Group 105578">
            <a:extLst>
              <a:ext uri="{FF2B5EF4-FFF2-40B4-BE49-F238E27FC236}">
                <a16:creationId xmlns:a16="http://schemas.microsoft.com/office/drawing/2014/main" id="{07D77C9A-FF57-4D47-9711-22FE6C2E1290}"/>
              </a:ext>
            </a:extLst>
          </p:cNvPr>
          <p:cNvGrpSpPr/>
          <p:nvPr/>
        </p:nvGrpSpPr>
        <p:grpSpPr>
          <a:xfrm>
            <a:off x="7127893" y="2046455"/>
            <a:ext cx="4058193" cy="3283131"/>
            <a:chOff x="-4063" y="-5968"/>
            <a:chExt cx="2761488" cy="2685288"/>
          </a:xfrm>
        </p:grpSpPr>
        <p:pic>
          <p:nvPicPr>
            <p:cNvPr id="4" name="Picture 110137">
              <a:extLst>
                <a:ext uri="{FF2B5EF4-FFF2-40B4-BE49-F238E27FC236}">
                  <a16:creationId xmlns:a16="http://schemas.microsoft.com/office/drawing/2014/main" id="{42199597-4282-4FDE-ABD8-1835DECF2EBB}"/>
                </a:ext>
              </a:extLst>
            </p:cNvPr>
            <p:cNvPicPr/>
            <p:nvPr/>
          </p:nvPicPr>
          <p:blipFill>
            <a:blip r:embed="rId2"/>
            <a:stretch>
              <a:fillRect/>
            </a:stretch>
          </p:blipFill>
          <p:spPr>
            <a:xfrm>
              <a:off x="-4063" y="-5968"/>
              <a:ext cx="2761488" cy="2685288"/>
            </a:xfrm>
            <a:prstGeom prst="rect">
              <a:avLst/>
            </a:prstGeom>
          </p:spPr>
        </p:pic>
        <p:pic>
          <p:nvPicPr>
            <p:cNvPr id="5" name="Picture 110138">
              <a:extLst>
                <a:ext uri="{FF2B5EF4-FFF2-40B4-BE49-F238E27FC236}">
                  <a16:creationId xmlns:a16="http://schemas.microsoft.com/office/drawing/2014/main" id="{95E115D4-716B-4786-B279-FA7E70D0FBAF}"/>
                </a:ext>
              </a:extLst>
            </p:cNvPr>
            <p:cNvPicPr/>
            <p:nvPr/>
          </p:nvPicPr>
          <p:blipFill>
            <a:blip r:embed="rId3"/>
            <a:stretch>
              <a:fillRect/>
            </a:stretch>
          </p:blipFill>
          <p:spPr>
            <a:xfrm>
              <a:off x="31496" y="632079"/>
              <a:ext cx="2133600" cy="2045208"/>
            </a:xfrm>
            <a:prstGeom prst="rect">
              <a:avLst/>
            </a:prstGeom>
          </p:spPr>
        </p:pic>
        <p:pic>
          <p:nvPicPr>
            <p:cNvPr id="6" name="Picture 13088">
              <a:extLst>
                <a:ext uri="{FF2B5EF4-FFF2-40B4-BE49-F238E27FC236}">
                  <a16:creationId xmlns:a16="http://schemas.microsoft.com/office/drawing/2014/main" id="{6253F946-65A8-40A6-8AE9-8E96542A2746}"/>
                </a:ext>
              </a:extLst>
            </p:cNvPr>
            <p:cNvPicPr/>
            <p:nvPr/>
          </p:nvPicPr>
          <p:blipFill>
            <a:blip r:embed="rId4"/>
            <a:stretch>
              <a:fillRect/>
            </a:stretch>
          </p:blipFill>
          <p:spPr>
            <a:xfrm>
              <a:off x="234696" y="694525"/>
              <a:ext cx="1119162" cy="1229144"/>
            </a:xfrm>
            <a:prstGeom prst="rect">
              <a:avLst/>
            </a:prstGeom>
          </p:spPr>
        </p:pic>
        <p:pic>
          <p:nvPicPr>
            <p:cNvPr id="7" name="Picture 13090">
              <a:extLst>
                <a:ext uri="{FF2B5EF4-FFF2-40B4-BE49-F238E27FC236}">
                  <a16:creationId xmlns:a16="http://schemas.microsoft.com/office/drawing/2014/main" id="{28E5AA92-CF2A-4718-8F65-7A8931287700}"/>
                </a:ext>
              </a:extLst>
            </p:cNvPr>
            <p:cNvPicPr/>
            <p:nvPr/>
          </p:nvPicPr>
          <p:blipFill>
            <a:blip r:embed="rId5"/>
            <a:stretch>
              <a:fillRect/>
            </a:stretch>
          </p:blipFill>
          <p:spPr>
            <a:xfrm>
              <a:off x="367284" y="548259"/>
              <a:ext cx="985114" cy="1377061"/>
            </a:xfrm>
            <a:prstGeom prst="rect">
              <a:avLst/>
            </a:prstGeom>
          </p:spPr>
        </p:pic>
        <p:sp>
          <p:nvSpPr>
            <p:cNvPr id="8" name="Shape 13091">
              <a:extLst>
                <a:ext uri="{FF2B5EF4-FFF2-40B4-BE49-F238E27FC236}">
                  <a16:creationId xmlns:a16="http://schemas.microsoft.com/office/drawing/2014/main" id="{B083434C-CDD8-4FAA-90BB-5BB5C8E33463}"/>
                </a:ext>
              </a:extLst>
            </p:cNvPr>
            <p:cNvSpPr/>
            <p:nvPr/>
          </p:nvSpPr>
          <p:spPr>
            <a:xfrm>
              <a:off x="244475" y="812165"/>
              <a:ext cx="1727200" cy="1727200"/>
            </a:xfrm>
            <a:custGeom>
              <a:avLst/>
              <a:gdLst/>
              <a:ahLst/>
              <a:cxnLst/>
              <a:rect l="0" t="0" r="0" b="0"/>
              <a:pathLst>
                <a:path w="1727200" h="1727200">
                  <a:moveTo>
                    <a:pt x="863600" y="0"/>
                  </a:moveTo>
                  <a:cubicBezTo>
                    <a:pt x="1340612" y="0"/>
                    <a:pt x="1727200" y="386715"/>
                    <a:pt x="1727200" y="863600"/>
                  </a:cubicBezTo>
                  <a:cubicBezTo>
                    <a:pt x="1727200" y="1340612"/>
                    <a:pt x="1340612" y="1727200"/>
                    <a:pt x="863600" y="1727200"/>
                  </a:cubicBezTo>
                  <a:cubicBezTo>
                    <a:pt x="386715" y="1727200"/>
                    <a:pt x="0" y="1340612"/>
                    <a:pt x="0" y="863600"/>
                  </a:cubicBezTo>
                  <a:cubicBezTo>
                    <a:pt x="0" y="634619"/>
                    <a:pt x="91059" y="414909"/>
                    <a:pt x="252984" y="252984"/>
                  </a:cubicBezTo>
                  <a:lnTo>
                    <a:pt x="863600" y="863600"/>
                  </a:lnTo>
                  <a:lnTo>
                    <a:pt x="863600" y="0"/>
                  </a:lnTo>
                  <a:close/>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dirty="0"/>
            </a:p>
          </p:txBody>
        </p:sp>
        <p:sp>
          <p:nvSpPr>
            <p:cNvPr id="9" name="Shape 13092">
              <a:extLst>
                <a:ext uri="{FF2B5EF4-FFF2-40B4-BE49-F238E27FC236}">
                  <a16:creationId xmlns:a16="http://schemas.microsoft.com/office/drawing/2014/main" id="{E3F09EAE-1387-4A3D-AF86-25C594202827}"/>
                </a:ext>
              </a:extLst>
            </p:cNvPr>
            <p:cNvSpPr/>
            <p:nvPr/>
          </p:nvSpPr>
          <p:spPr>
            <a:xfrm>
              <a:off x="497459" y="957707"/>
              <a:ext cx="610616" cy="718058"/>
            </a:xfrm>
            <a:custGeom>
              <a:avLst/>
              <a:gdLst/>
              <a:ahLst/>
              <a:cxnLst/>
              <a:rect l="0" t="0" r="0" b="0"/>
              <a:pathLst>
                <a:path w="610616" h="718058">
                  <a:moveTo>
                    <a:pt x="130810" y="0"/>
                  </a:moveTo>
                  <a:lnTo>
                    <a:pt x="610616" y="718058"/>
                  </a:lnTo>
                  <a:lnTo>
                    <a:pt x="0" y="107442"/>
                  </a:lnTo>
                  <a:cubicBezTo>
                    <a:pt x="40005" y="67437"/>
                    <a:pt x="83820" y="31496"/>
                    <a:pt x="130810" y="0"/>
                  </a:cubicBezTo>
                  <a:close/>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dirty="0"/>
            </a:p>
          </p:txBody>
        </p:sp>
        <p:sp>
          <p:nvSpPr>
            <p:cNvPr id="10" name="Shape 13093">
              <a:extLst>
                <a:ext uri="{FF2B5EF4-FFF2-40B4-BE49-F238E27FC236}">
                  <a16:creationId xmlns:a16="http://schemas.microsoft.com/office/drawing/2014/main" id="{7A39800D-4024-427C-A02C-FF1AA3298261}"/>
                </a:ext>
              </a:extLst>
            </p:cNvPr>
            <p:cNvSpPr/>
            <p:nvPr/>
          </p:nvSpPr>
          <p:spPr>
            <a:xfrm>
              <a:off x="628269" y="812165"/>
              <a:ext cx="479806" cy="863600"/>
            </a:xfrm>
            <a:custGeom>
              <a:avLst/>
              <a:gdLst/>
              <a:ahLst/>
              <a:cxnLst/>
              <a:rect l="0" t="0" r="0" b="0"/>
              <a:pathLst>
                <a:path w="479806" h="863600">
                  <a:moveTo>
                    <a:pt x="479806" y="0"/>
                  </a:moveTo>
                  <a:lnTo>
                    <a:pt x="479806" y="863600"/>
                  </a:lnTo>
                  <a:lnTo>
                    <a:pt x="0" y="145542"/>
                  </a:lnTo>
                  <a:cubicBezTo>
                    <a:pt x="142113" y="50673"/>
                    <a:pt x="308991" y="0"/>
                    <a:pt x="479806" y="0"/>
                  </a:cubicBezTo>
                  <a:close/>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dirty="0"/>
            </a:p>
          </p:txBody>
        </p:sp>
        <p:pic>
          <p:nvPicPr>
            <p:cNvPr id="11" name="Picture 13095">
              <a:extLst>
                <a:ext uri="{FF2B5EF4-FFF2-40B4-BE49-F238E27FC236}">
                  <a16:creationId xmlns:a16="http://schemas.microsoft.com/office/drawing/2014/main" id="{B0D38F61-BC13-4FD1-B781-6AFFD39AA933}"/>
                </a:ext>
              </a:extLst>
            </p:cNvPr>
            <p:cNvPicPr/>
            <p:nvPr/>
          </p:nvPicPr>
          <p:blipFill>
            <a:blip r:embed="rId6"/>
            <a:stretch>
              <a:fillRect/>
            </a:stretch>
          </p:blipFill>
          <p:spPr>
            <a:xfrm>
              <a:off x="1098804" y="1951838"/>
              <a:ext cx="399275" cy="295682"/>
            </a:xfrm>
            <a:prstGeom prst="rect">
              <a:avLst/>
            </a:prstGeom>
          </p:spPr>
        </p:pic>
        <p:pic>
          <p:nvPicPr>
            <p:cNvPr id="12" name="Picture 110139">
              <a:extLst>
                <a:ext uri="{FF2B5EF4-FFF2-40B4-BE49-F238E27FC236}">
                  <a16:creationId xmlns:a16="http://schemas.microsoft.com/office/drawing/2014/main" id="{9DD3D344-693D-44DA-ABEB-B76E585F52FF}"/>
                </a:ext>
              </a:extLst>
            </p:cNvPr>
            <p:cNvPicPr/>
            <p:nvPr/>
          </p:nvPicPr>
          <p:blipFill>
            <a:blip r:embed="rId7"/>
            <a:stretch>
              <a:fillRect/>
            </a:stretch>
          </p:blipFill>
          <p:spPr>
            <a:xfrm>
              <a:off x="1116584" y="1972183"/>
              <a:ext cx="304800" cy="201168"/>
            </a:xfrm>
            <a:prstGeom prst="rect">
              <a:avLst/>
            </a:prstGeom>
          </p:spPr>
        </p:pic>
        <p:sp>
          <p:nvSpPr>
            <p:cNvPr id="13" name="Rectangle 104958">
              <a:extLst>
                <a:ext uri="{FF2B5EF4-FFF2-40B4-BE49-F238E27FC236}">
                  <a16:creationId xmlns:a16="http://schemas.microsoft.com/office/drawing/2014/main" id="{B23884BA-FA09-4D60-B677-0F32722C987E}"/>
                </a:ext>
              </a:extLst>
            </p:cNvPr>
            <p:cNvSpPr/>
            <p:nvPr/>
          </p:nvSpPr>
          <p:spPr>
            <a:xfrm>
              <a:off x="1163066" y="2023364"/>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88</a:t>
              </a:r>
              <a:endParaRPr lang="es-ES" sz="1200" dirty="0">
                <a:solidFill>
                  <a:srgbClr val="000000"/>
                </a:solidFill>
                <a:effectLst/>
                <a:latin typeface="Arial" panose="020B0604020202020204" pitchFamily="34" charset="0"/>
                <a:ea typeface="Arial" panose="020B0604020202020204" pitchFamily="34" charset="0"/>
              </a:endParaRPr>
            </a:p>
          </p:txBody>
        </p:sp>
        <p:sp>
          <p:nvSpPr>
            <p:cNvPr id="14" name="Rectangle 104959">
              <a:extLst>
                <a:ext uri="{FF2B5EF4-FFF2-40B4-BE49-F238E27FC236}">
                  <a16:creationId xmlns:a16="http://schemas.microsoft.com/office/drawing/2014/main" id="{72027040-EA60-4BD8-A115-2439381E4016}"/>
                </a:ext>
              </a:extLst>
            </p:cNvPr>
            <p:cNvSpPr/>
            <p:nvPr/>
          </p:nvSpPr>
          <p:spPr>
            <a:xfrm>
              <a:off x="1291082" y="2023364"/>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a:t>
              </a:r>
              <a:endParaRPr lang="es-ES" sz="1200" dirty="0">
                <a:solidFill>
                  <a:srgbClr val="000000"/>
                </a:solidFill>
                <a:effectLst/>
                <a:latin typeface="Arial" panose="020B0604020202020204" pitchFamily="34" charset="0"/>
                <a:ea typeface="Arial" panose="020B0604020202020204" pitchFamily="34" charset="0"/>
              </a:endParaRPr>
            </a:p>
          </p:txBody>
        </p:sp>
        <p:pic>
          <p:nvPicPr>
            <p:cNvPr id="15" name="Picture 13099">
              <a:extLst>
                <a:ext uri="{FF2B5EF4-FFF2-40B4-BE49-F238E27FC236}">
                  <a16:creationId xmlns:a16="http://schemas.microsoft.com/office/drawing/2014/main" id="{6A59FDCE-4747-427E-88A6-B022E4664AFB}"/>
                </a:ext>
              </a:extLst>
            </p:cNvPr>
            <p:cNvPicPr/>
            <p:nvPr/>
          </p:nvPicPr>
          <p:blipFill>
            <a:blip r:embed="rId8"/>
            <a:stretch>
              <a:fillRect/>
            </a:stretch>
          </p:blipFill>
          <p:spPr>
            <a:xfrm>
              <a:off x="691896" y="1218793"/>
              <a:ext cx="335255" cy="295682"/>
            </a:xfrm>
            <a:prstGeom prst="rect">
              <a:avLst/>
            </a:prstGeom>
          </p:spPr>
        </p:pic>
        <p:pic>
          <p:nvPicPr>
            <p:cNvPr id="16" name="Picture 110140">
              <a:extLst>
                <a:ext uri="{FF2B5EF4-FFF2-40B4-BE49-F238E27FC236}">
                  <a16:creationId xmlns:a16="http://schemas.microsoft.com/office/drawing/2014/main" id="{379B222D-4DB3-44C9-96BF-1D88F76DBD2E}"/>
                </a:ext>
              </a:extLst>
            </p:cNvPr>
            <p:cNvPicPr/>
            <p:nvPr/>
          </p:nvPicPr>
          <p:blipFill>
            <a:blip r:embed="rId9"/>
            <a:stretch>
              <a:fillRect/>
            </a:stretch>
          </p:blipFill>
          <p:spPr>
            <a:xfrm>
              <a:off x="713232" y="1241679"/>
              <a:ext cx="237744" cy="198120"/>
            </a:xfrm>
            <a:prstGeom prst="rect">
              <a:avLst/>
            </a:prstGeom>
          </p:spPr>
        </p:pic>
        <p:sp>
          <p:nvSpPr>
            <p:cNvPr id="17" name="Rectangle 104954">
              <a:extLst>
                <a:ext uri="{FF2B5EF4-FFF2-40B4-BE49-F238E27FC236}">
                  <a16:creationId xmlns:a16="http://schemas.microsoft.com/office/drawing/2014/main" id="{3E6CD3C8-FFE6-4483-819D-BB170D2391B2}"/>
                </a:ext>
              </a:extLst>
            </p:cNvPr>
            <p:cNvSpPr/>
            <p:nvPr/>
          </p:nvSpPr>
          <p:spPr>
            <a:xfrm>
              <a:off x="755904" y="1290701"/>
              <a:ext cx="85295"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3</a:t>
              </a:r>
              <a:endParaRPr lang="es-ES" sz="1200" dirty="0">
                <a:solidFill>
                  <a:srgbClr val="000000"/>
                </a:solidFill>
                <a:effectLst/>
                <a:latin typeface="Arial" panose="020B0604020202020204" pitchFamily="34" charset="0"/>
                <a:ea typeface="Arial" panose="020B0604020202020204" pitchFamily="34" charset="0"/>
              </a:endParaRPr>
            </a:p>
          </p:txBody>
        </p:sp>
        <p:sp>
          <p:nvSpPr>
            <p:cNvPr id="18" name="Rectangle 104955">
              <a:extLst>
                <a:ext uri="{FF2B5EF4-FFF2-40B4-BE49-F238E27FC236}">
                  <a16:creationId xmlns:a16="http://schemas.microsoft.com/office/drawing/2014/main" id="{D0616CC7-A935-43CA-B68F-F9A60259F3BE}"/>
                </a:ext>
              </a:extLst>
            </p:cNvPr>
            <p:cNvSpPr/>
            <p:nvPr/>
          </p:nvSpPr>
          <p:spPr>
            <a:xfrm>
              <a:off x="819912" y="1290701"/>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a:t>
              </a:r>
              <a:endParaRPr lang="es-ES" sz="1200" dirty="0">
                <a:solidFill>
                  <a:srgbClr val="000000"/>
                </a:solidFill>
                <a:effectLst/>
                <a:latin typeface="Arial" panose="020B0604020202020204" pitchFamily="34" charset="0"/>
                <a:ea typeface="Arial" panose="020B0604020202020204" pitchFamily="34" charset="0"/>
              </a:endParaRPr>
            </a:p>
          </p:txBody>
        </p:sp>
        <p:pic>
          <p:nvPicPr>
            <p:cNvPr id="19" name="Picture 13103">
              <a:extLst>
                <a:ext uri="{FF2B5EF4-FFF2-40B4-BE49-F238E27FC236}">
                  <a16:creationId xmlns:a16="http://schemas.microsoft.com/office/drawing/2014/main" id="{4BFFC91A-FA88-4B54-A2B7-6C3CCC598B1B}"/>
                </a:ext>
              </a:extLst>
            </p:cNvPr>
            <p:cNvPicPr/>
            <p:nvPr/>
          </p:nvPicPr>
          <p:blipFill>
            <a:blip r:embed="rId10"/>
            <a:stretch>
              <a:fillRect/>
            </a:stretch>
          </p:blipFill>
          <p:spPr>
            <a:xfrm>
              <a:off x="839724" y="1139546"/>
              <a:ext cx="335255" cy="295682"/>
            </a:xfrm>
            <a:prstGeom prst="rect">
              <a:avLst/>
            </a:prstGeom>
          </p:spPr>
        </p:pic>
        <p:pic>
          <p:nvPicPr>
            <p:cNvPr id="20" name="Picture 110141">
              <a:extLst>
                <a:ext uri="{FF2B5EF4-FFF2-40B4-BE49-F238E27FC236}">
                  <a16:creationId xmlns:a16="http://schemas.microsoft.com/office/drawing/2014/main" id="{1EDCF568-626B-4C77-826C-C02DF480B32C}"/>
                </a:ext>
              </a:extLst>
            </p:cNvPr>
            <p:cNvPicPr/>
            <p:nvPr/>
          </p:nvPicPr>
          <p:blipFill>
            <a:blip r:embed="rId11"/>
            <a:stretch>
              <a:fillRect/>
            </a:stretch>
          </p:blipFill>
          <p:spPr>
            <a:xfrm>
              <a:off x="862584" y="1162431"/>
              <a:ext cx="237744" cy="198120"/>
            </a:xfrm>
            <a:prstGeom prst="rect">
              <a:avLst/>
            </a:prstGeom>
          </p:spPr>
        </p:pic>
        <p:sp>
          <p:nvSpPr>
            <p:cNvPr id="21" name="Rectangle 104956">
              <a:extLst>
                <a:ext uri="{FF2B5EF4-FFF2-40B4-BE49-F238E27FC236}">
                  <a16:creationId xmlns:a16="http://schemas.microsoft.com/office/drawing/2014/main" id="{6ECF6905-DC64-4CF6-B5A5-37EBD76C64B0}"/>
                </a:ext>
              </a:extLst>
            </p:cNvPr>
            <p:cNvSpPr/>
            <p:nvPr/>
          </p:nvSpPr>
          <p:spPr>
            <a:xfrm>
              <a:off x="904367" y="1211072"/>
              <a:ext cx="85295"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9</a:t>
              </a:r>
              <a:endParaRPr lang="es-ES" sz="1200" dirty="0">
                <a:solidFill>
                  <a:srgbClr val="000000"/>
                </a:solidFill>
                <a:effectLst/>
                <a:latin typeface="Arial" panose="020B0604020202020204" pitchFamily="34" charset="0"/>
                <a:ea typeface="Arial" panose="020B0604020202020204" pitchFamily="34" charset="0"/>
              </a:endParaRPr>
            </a:p>
          </p:txBody>
        </p:sp>
        <p:sp>
          <p:nvSpPr>
            <p:cNvPr id="22" name="Rectangle 104957">
              <a:extLst>
                <a:ext uri="{FF2B5EF4-FFF2-40B4-BE49-F238E27FC236}">
                  <a16:creationId xmlns:a16="http://schemas.microsoft.com/office/drawing/2014/main" id="{5EDCDEAD-F2A0-48F8-B7E0-2D4D4BFC75A7}"/>
                </a:ext>
              </a:extLst>
            </p:cNvPr>
            <p:cNvSpPr/>
            <p:nvPr/>
          </p:nvSpPr>
          <p:spPr>
            <a:xfrm>
              <a:off x="968375" y="1211072"/>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dirty="0">
                  <a:solidFill>
                    <a:srgbClr val="FFFFFF"/>
                  </a:solidFill>
                  <a:effectLst/>
                  <a:latin typeface="Calibri" panose="020F0502020204030204" pitchFamily="34" charset="0"/>
                  <a:ea typeface="Calibri" panose="020F0502020204030204" pitchFamily="34" charset="0"/>
                </a:rPr>
                <a:t>%</a:t>
              </a:r>
              <a:endParaRPr lang="es-ES" sz="1200" dirty="0">
                <a:solidFill>
                  <a:srgbClr val="000000"/>
                </a:solidFill>
                <a:effectLst/>
                <a:latin typeface="Arial" panose="020B0604020202020204" pitchFamily="34" charset="0"/>
                <a:ea typeface="Arial" panose="020B0604020202020204" pitchFamily="34" charset="0"/>
              </a:endParaRPr>
            </a:p>
          </p:txBody>
        </p:sp>
        <p:sp>
          <p:nvSpPr>
            <p:cNvPr id="23" name="Rectangle 13106">
              <a:extLst>
                <a:ext uri="{FF2B5EF4-FFF2-40B4-BE49-F238E27FC236}">
                  <a16:creationId xmlns:a16="http://schemas.microsoft.com/office/drawing/2014/main" id="{DED318ED-26CF-4BDC-B416-E6E5BB485F88}"/>
                </a:ext>
              </a:extLst>
            </p:cNvPr>
            <p:cNvSpPr/>
            <p:nvPr/>
          </p:nvSpPr>
          <p:spPr>
            <a:xfrm>
              <a:off x="622681" y="142113"/>
              <a:ext cx="2076884"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dirty="0" err="1">
                  <a:solidFill>
                    <a:srgbClr val="404040"/>
                  </a:solidFill>
                  <a:effectLst/>
                  <a:latin typeface="Calibri" panose="020F0502020204030204" pitchFamily="34" charset="0"/>
                  <a:ea typeface="Calibri" panose="020F0502020204030204" pitchFamily="34" charset="0"/>
                </a:rPr>
                <a:t>Estadistica</a:t>
              </a:r>
              <a:r>
                <a:rPr lang="es-ES" sz="1800" b="1">
                  <a:solidFill>
                    <a:srgbClr val="404040"/>
                  </a:solidFill>
                  <a:effectLst/>
                  <a:latin typeface="Calibri" panose="020F0502020204030204" pitchFamily="34" charset="0"/>
                  <a:ea typeface="Calibri" panose="020F0502020204030204" pitchFamily="34" charset="0"/>
                </a:rPr>
                <a:t> de la </a:t>
              </a:r>
              <a:endParaRPr lang="es-ES" sz="1200">
                <a:solidFill>
                  <a:srgbClr val="000000"/>
                </a:solidFill>
                <a:effectLst/>
                <a:latin typeface="Arial" panose="020B0604020202020204" pitchFamily="34" charset="0"/>
                <a:ea typeface="Arial" panose="020B0604020202020204" pitchFamily="34" charset="0"/>
              </a:endParaRPr>
            </a:p>
          </p:txBody>
        </p:sp>
        <p:sp>
          <p:nvSpPr>
            <p:cNvPr id="24" name="Rectangle 13107">
              <a:extLst>
                <a:ext uri="{FF2B5EF4-FFF2-40B4-BE49-F238E27FC236}">
                  <a16:creationId xmlns:a16="http://schemas.microsoft.com/office/drawing/2014/main" id="{6785C966-CAEB-4E35-AEA7-AB260D3450D3}"/>
                </a:ext>
              </a:extLst>
            </p:cNvPr>
            <p:cNvSpPr/>
            <p:nvPr/>
          </p:nvSpPr>
          <p:spPr>
            <a:xfrm>
              <a:off x="947293" y="420777"/>
              <a:ext cx="1147143" cy="310092"/>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dirty="0">
                  <a:solidFill>
                    <a:srgbClr val="404040"/>
                  </a:solidFill>
                  <a:effectLst/>
                  <a:latin typeface="Calibri" panose="020F0502020204030204" pitchFamily="34" charset="0"/>
                  <a:ea typeface="Calibri" panose="020F0502020204030204" pitchFamily="34" charset="0"/>
                </a:rPr>
                <a:t>pregunta</a:t>
              </a:r>
              <a:endParaRPr lang="es-ES" sz="1200" dirty="0">
                <a:solidFill>
                  <a:srgbClr val="000000"/>
                </a:solidFill>
                <a:effectLst/>
                <a:latin typeface="Arial" panose="020B0604020202020204" pitchFamily="34" charset="0"/>
                <a:ea typeface="Arial" panose="020B0604020202020204" pitchFamily="34" charset="0"/>
              </a:endParaRPr>
            </a:p>
          </p:txBody>
        </p:sp>
        <p:sp>
          <p:nvSpPr>
            <p:cNvPr id="25" name="Shape 112779">
              <a:extLst>
                <a:ext uri="{FF2B5EF4-FFF2-40B4-BE49-F238E27FC236}">
                  <a16:creationId xmlns:a16="http://schemas.microsoft.com/office/drawing/2014/main" id="{D6EABC89-CDE4-4615-A173-8E4C9B539317}"/>
                </a:ext>
              </a:extLst>
            </p:cNvPr>
            <p:cNvSpPr/>
            <p:nvPr/>
          </p:nvSpPr>
          <p:spPr>
            <a:xfrm>
              <a:off x="2215007" y="1354265"/>
              <a:ext cx="463258" cy="642938"/>
            </a:xfrm>
            <a:custGeom>
              <a:avLst/>
              <a:gdLst/>
              <a:ahLst/>
              <a:cxnLst/>
              <a:rect l="0" t="0" r="0" b="0"/>
              <a:pathLst>
                <a:path w="463258" h="642938">
                  <a:moveTo>
                    <a:pt x="0" y="0"/>
                  </a:moveTo>
                  <a:lnTo>
                    <a:pt x="463258" y="0"/>
                  </a:lnTo>
                  <a:lnTo>
                    <a:pt x="463258" y="642938"/>
                  </a:lnTo>
                  <a:lnTo>
                    <a:pt x="0" y="642938"/>
                  </a:lnTo>
                  <a:lnTo>
                    <a:pt x="0" y="0"/>
                  </a:lnTo>
                </a:path>
              </a:pathLst>
            </a:custGeom>
            <a:ln w="0" cap="flat">
              <a:miter lim="127000"/>
            </a:ln>
          </p:spPr>
          <p:style>
            <a:lnRef idx="0">
              <a:srgbClr val="000000">
                <a:alpha val="0"/>
              </a:srgbClr>
            </a:lnRef>
            <a:fillRef idx="1">
              <a:srgbClr val="F2F2F2">
                <a:alpha val="38823"/>
              </a:srgbClr>
            </a:fillRef>
            <a:effectRef idx="0">
              <a:scrgbClr r="0" g="0" b="0"/>
            </a:effectRef>
            <a:fontRef idx="none"/>
          </p:style>
          <p:txBody>
            <a:bodyPr/>
            <a:lstStyle/>
            <a:p>
              <a:endParaRPr lang="es-ES"/>
            </a:p>
          </p:txBody>
        </p:sp>
        <p:sp>
          <p:nvSpPr>
            <p:cNvPr id="26" name="Shape 112780">
              <a:extLst>
                <a:ext uri="{FF2B5EF4-FFF2-40B4-BE49-F238E27FC236}">
                  <a16:creationId xmlns:a16="http://schemas.microsoft.com/office/drawing/2014/main" id="{07A41CFF-E328-419A-B556-09B39071EEC9}"/>
                </a:ext>
              </a:extLst>
            </p:cNvPr>
            <p:cNvSpPr/>
            <p:nvPr/>
          </p:nvSpPr>
          <p:spPr>
            <a:xfrm>
              <a:off x="2275078" y="143010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a:p>
          </p:txBody>
        </p:sp>
        <p:sp>
          <p:nvSpPr>
            <p:cNvPr id="27" name="Rectangle 13110">
              <a:extLst>
                <a:ext uri="{FF2B5EF4-FFF2-40B4-BE49-F238E27FC236}">
                  <a16:creationId xmlns:a16="http://schemas.microsoft.com/office/drawing/2014/main" id="{9541A18F-5359-4A84-BD05-E5FE093A157F}"/>
                </a:ext>
              </a:extLst>
            </p:cNvPr>
            <p:cNvSpPr/>
            <p:nvPr/>
          </p:nvSpPr>
          <p:spPr>
            <a:xfrm>
              <a:off x="2364994" y="1408684"/>
              <a:ext cx="103880"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Si</a:t>
              </a:r>
              <a:endParaRPr lang="es-ES" sz="1200">
                <a:solidFill>
                  <a:srgbClr val="000000"/>
                </a:solidFill>
                <a:effectLst/>
                <a:latin typeface="Arial" panose="020B0604020202020204" pitchFamily="34" charset="0"/>
                <a:ea typeface="Arial" panose="020B0604020202020204" pitchFamily="34" charset="0"/>
              </a:endParaRPr>
            </a:p>
          </p:txBody>
        </p:sp>
        <p:sp>
          <p:nvSpPr>
            <p:cNvPr id="28" name="Shape 112781">
              <a:extLst>
                <a:ext uri="{FF2B5EF4-FFF2-40B4-BE49-F238E27FC236}">
                  <a16:creationId xmlns:a16="http://schemas.microsoft.com/office/drawing/2014/main" id="{B88B6EC2-9534-41B4-95A1-932712080623}"/>
                </a:ext>
              </a:extLst>
            </p:cNvPr>
            <p:cNvSpPr/>
            <p:nvPr/>
          </p:nvSpPr>
          <p:spPr>
            <a:xfrm>
              <a:off x="2275078" y="1644354"/>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a:p>
          </p:txBody>
        </p:sp>
        <p:sp>
          <p:nvSpPr>
            <p:cNvPr id="29" name="Rectangle 13112">
              <a:extLst>
                <a:ext uri="{FF2B5EF4-FFF2-40B4-BE49-F238E27FC236}">
                  <a16:creationId xmlns:a16="http://schemas.microsoft.com/office/drawing/2014/main" id="{1250AA0F-0820-4269-8529-EF354E15C4A0}"/>
                </a:ext>
              </a:extLst>
            </p:cNvPr>
            <p:cNvSpPr/>
            <p:nvPr/>
          </p:nvSpPr>
          <p:spPr>
            <a:xfrm>
              <a:off x="2364994" y="1622933"/>
              <a:ext cx="177406"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a:t>
              </a:r>
              <a:endParaRPr lang="es-ES" sz="1200">
                <a:solidFill>
                  <a:srgbClr val="000000"/>
                </a:solidFill>
                <a:effectLst/>
                <a:latin typeface="Arial" panose="020B0604020202020204" pitchFamily="34" charset="0"/>
                <a:ea typeface="Arial" panose="020B0604020202020204" pitchFamily="34" charset="0"/>
              </a:endParaRPr>
            </a:p>
          </p:txBody>
        </p:sp>
        <p:sp>
          <p:nvSpPr>
            <p:cNvPr id="30" name="Shape 112782">
              <a:extLst>
                <a:ext uri="{FF2B5EF4-FFF2-40B4-BE49-F238E27FC236}">
                  <a16:creationId xmlns:a16="http://schemas.microsoft.com/office/drawing/2014/main" id="{622DFCC0-7E7B-4D48-8CDD-1F2288E9F7D5}"/>
                </a:ext>
              </a:extLst>
            </p:cNvPr>
            <p:cNvSpPr/>
            <p:nvPr/>
          </p:nvSpPr>
          <p:spPr>
            <a:xfrm>
              <a:off x="2275078" y="1858730"/>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a:p>
          </p:txBody>
        </p:sp>
        <p:sp>
          <p:nvSpPr>
            <p:cNvPr id="31" name="Rectangle 13114">
              <a:extLst>
                <a:ext uri="{FF2B5EF4-FFF2-40B4-BE49-F238E27FC236}">
                  <a16:creationId xmlns:a16="http://schemas.microsoft.com/office/drawing/2014/main" id="{C9C78DB5-C342-4FA0-97F1-1D6F804F5FCC}"/>
                </a:ext>
              </a:extLst>
            </p:cNvPr>
            <p:cNvSpPr/>
            <p:nvPr/>
          </p:nvSpPr>
          <p:spPr>
            <a:xfrm>
              <a:off x="2364994" y="1837182"/>
              <a:ext cx="347059"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 sé</a:t>
              </a:r>
              <a:endParaRPr lang="es-ES" sz="1200">
                <a:solidFill>
                  <a:srgbClr val="000000"/>
                </a:solidFill>
                <a:effectLst/>
                <a:latin typeface="Arial" panose="020B0604020202020204" pitchFamily="34" charset="0"/>
                <a:ea typeface="Arial" panose="020B0604020202020204" pitchFamily="34" charset="0"/>
              </a:endParaRPr>
            </a:p>
          </p:txBody>
        </p:sp>
        <p:sp>
          <p:nvSpPr>
            <p:cNvPr id="32" name="Shape 13115">
              <a:extLst>
                <a:ext uri="{FF2B5EF4-FFF2-40B4-BE49-F238E27FC236}">
                  <a16:creationId xmlns:a16="http://schemas.microsoft.com/office/drawing/2014/main" id="{4FA2B855-31F1-48AA-A683-47D7851EC2DC}"/>
                </a:ext>
              </a:extLst>
            </p:cNvPr>
            <p:cNvSpPr/>
            <p:nvPr/>
          </p:nvSpPr>
          <p:spPr>
            <a:xfrm>
              <a:off x="1143" y="0"/>
              <a:ext cx="2753360" cy="2679065"/>
            </a:xfrm>
            <a:custGeom>
              <a:avLst/>
              <a:gdLst/>
              <a:ahLst/>
              <a:cxnLst/>
              <a:rect l="0" t="0" r="0" b="0"/>
              <a:pathLst>
                <a:path w="2753360" h="2679065">
                  <a:moveTo>
                    <a:pt x="0" y="2679065"/>
                  </a:moveTo>
                  <a:lnTo>
                    <a:pt x="2753360" y="2679065"/>
                  </a:lnTo>
                  <a:lnTo>
                    <a:pt x="2753360" y="0"/>
                  </a:lnTo>
                  <a:lnTo>
                    <a:pt x="0" y="0"/>
                  </a:lnTo>
                  <a:close/>
                </a:path>
              </a:pathLst>
            </a:custGeom>
            <a:ln w="9525" cap="flat">
              <a:round/>
            </a:ln>
          </p:spPr>
          <p:style>
            <a:lnRef idx="1">
              <a:srgbClr val="BFBFBF"/>
            </a:lnRef>
            <a:fillRef idx="0">
              <a:srgbClr val="000000">
                <a:alpha val="0"/>
              </a:srgbClr>
            </a:fillRef>
            <a:effectRef idx="0">
              <a:scrgbClr r="0" g="0" b="0"/>
            </a:effectRef>
            <a:fontRef idx="none"/>
          </p:style>
          <p:txBody>
            <a:bodyPr/>
            <a:lstStyle/>
            <a:p>
              <a:endParaRPr lang="es-ES"/>
            </a:p>
          </p:txBody>
        </p:sp>
      </p:grpSp>
      <p:sp>
        <p:nvSpPr>
          <p:cNvPr id="33" name="Rectángulo 32">
            <a:extLst>
              <a:ext uri="{FF2B5EF4-FFF2-40B4-BE49-F238E27FC236}">
                <a16:creationId xmlns:a16="http://schemas.microsoft.com/office/drawing/2014/main" id="{348CBC25-58AF-4908-9500-FA84C2356BB7}"/>
              </a:ext>
            </a:extLst>
          </p:cNvPr>
          <p:cNvSpPr/>
          <p:nvPr/>
        </p:nvSpPr>
        <p:spPr>
          <a:xfrm>
            <a:off x="1031893" y="2533859"/>
            <a:ext cx="6096000" cy="2308324"/>
          </a:xfrm>
          <a:prstGeom prst="rect">
            <a:avLst/>
          </a:prstGeom>
        </p:spPr>
        <p:txBody>
          <a:bodyPr>
            <a:spAutoFit/>
          </a:bodyPr>
          <a:lstStyle/>
          <a:p>
            <a:r>
              <a:rPr lang="es-ES" sz="3600" dirty="0"/>
              <a:t>la mayoría de personas opinaron que sí, y un resultado menor cuantitativo opino que no sabía. </a:t>
            </a:r>
          </a:p>
        </p:txBody>
      </p:sp>
    </p:spTree>
    <p:extLst>
      <p:ext uri="{BB962C8B-B14F-4D97-AF65-F5344CB8AC3E}">
        <p14:creationId xmlns:p14="http://schemas.microsoft.com/office/powerpoint/2010/main" val="283654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4260273"/>
          </a:xfrm>
        </p:spPr>
        <p:txBody>
          <a:bodyPr>
            <a:normAutofit/>
          </a:bodyPr>
          <a:lstStyle/>
          <a:p>
            <a:r>
              <a:rPr lang="es-GT" sz="5400" b="1" dirty="0"/>
              <a:t>Introducción</a:t>
            </a:r>
          </a:p>
        </p:txBody>
      </p:sp>
    </p:spTree>
    <p:extLst>
      <p:ext uri="{BB962C8B-B14F-4D97-AF65-F5344CB8AC3E}">
        <p14:creationId xmlns:p14="http://schemas.microsoft.com/office/powerpoint/2010/main" val="24724137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1A556AC-6DC1-44A4-A6E4-AF03FCFAC0B0}"/>
              </a:ext>
            </a:extLst>
          </p:cNvPr>
          <p:cNvSpPr/>
          <p:nvPr/>
        </p:nvSpPr>
        <p:spPr>
          <a:xfrm>
            <a:off x="1538981" y="567394"/>
            <a:ext cx="9660017" cy="646331"/>
          </a:xfrm>
          <a:prstGeom prst="rect">
            <a:avLst/>
          </a:prstGeom>
        </p:spPr>
        <p:txBody>
          <a:bodyPr wrap="none">
            <a:spAutoFit/>
          </a:bodyPr>
          <a:lstStyle/>
          <a:p>
            <a:r>
              <a:rPr lang="es-ES" sz="3600" dirty="0"/>
              <a:t>¿Dentro de su comunidad hay índices de pobreza?</a:t>
            </a:r>
          </a:p>
        </p:txBody>
      </p:sp>
      <p:grpSp>
        <p:nvGrpSpPr>
          <p:cNvPr id="3" name="Group 105580">
            <a:extLst>
              <a:ext uri="{FF2B5EF4-FFF2-40B4-BE49-F238E27FC236}">
                <a16:creationId xmlns:a16="http://schemas.microsoft.com/office/drawing/2014/main" id="{B581EBC4-9204-4571-AFE8-C16DD28789CE}"/>
              </a:ext>
            </a:extLst>
          </p:cNvPr>
          <p:cNvGrpSpPr/>
          <p:nvPr/>
        </p:nvGrpSpPr>
        <p:grpSpPr>
          <a:xfrm>
            <a:off x="7333373" y="1833404"/>
            <a:ext cx="3540108" cy="3621096"/>
            <a:chOff x="-4062" y="-4317"/>
            <a:chExt cx="2727960" cy="2865120"/>
          </a:xfrm>
        </p:grpSpPr>
        <p:pic>
          <p:nvPicPr>
            <p:cNvPr id="4" name="Picture 110142">
              <a:extLst>
                <a:ext uri="{FF2B5EF4-FFF2-40B4-BE49-F238E27FC236}">
                  <a16:creationId xmlns:a16="http://schemas.microsoft.com/office/drawing/2014/main" id="{331B79BC-A7BA-46B5-9616-3233DCF62B78}"/>
                </a:ext>
              </a:extLst>
            </p:cNvPr>
            <p:cNvPicPr/>
            <p:nvPr/>
          </p:nvPicPr>
          <p:blipFill>
            <a:blip r:embed="rId2"/>
            <a:stretch>
              <a:fillRect/>
            </a:stretch>
          </p:blipFill>
          <p:spPr>
            <a:xfrm>
              <a:off x="-4062" y="-4317"/>
              <a:ext cx="2727960" cy="2865120"/>
            </a:xfrm>
            <a:prstGeom prst="rect">
              <a:avLst/>
            </a:prstGeom>
          </p:spPr>
        </p:pic>
        <p:pic>
          <p:nvPicPr>
            <p:cNvPr id="5" name="Picture 110143">
              <a:extLst>
                <a:ext uri="{FF2B5EF4-FFF2-40B4-BE49-F238E27FC236}">
                  <a16:creationId xmlns:a16="http://schemas.microsoft.com/office/drawing/2014/main" id="{E94C91E1-5323-4F33-925C-9A1CE2A04FB2}"/>
                </a:ext>
              </a:extLst>
            </p:cNvPr>
            <p:cNvPicPr/>
            <p:nvPr/>
          </p:nvPicPr>
          <p:blipFill>
            <a:blip r:embed="rId3"/>
            <a:stretch>
              <a:fillRect/>
            </a:stretch>
          </p:blipFill>
          <p:spPr>
            <a:xfrm>
              <a:off x="383033" y="630682"/>
              <a:ext cx="1850136" cy="2225040"/>
            </a:xfrm>
            <a:prstGeom prst="rect">
              <a:avLst/>
            </a:prstGeom>
          </p:spPr>
        </p:pic>
        <p:pic>
          <p:nvPicPr>
            <p:cNvPr id="6" name="Picture 110144">
              <a:extLst>
                <a:ext uri="{FF2B5EF4-FFF2-40B4-BE49-F238E27FC236}">
                  <a16:creationId xmlns:a16="http://schemas.microsoft.com/office/drawing/2014/main" id="{123B376C-D30B-46B2-A29E-7E49A2713EF1}"/>
                </a:ext>
              </a:extLst>
            </p:cNvPr>
            <p:cNvPicPr/>
            <p:nvPr/>
          </p:nvPicPr>
          <p:blipFill>
            <a:blip r:embed="rId4"/>
            <a:stretch>
              <a:fillRect/>
            </a:stretch>
          </p:blipFill>
          <p:spPr>
            <a:xfrm>
              <a:off x="-4062" y="1592834"/>
              <a:ext cx="1219200" cy="1115568"/>
            </a:xfrm>
            <a:prstGeom prst="rect">
              <a:avLst/>
            </a:prstGeom>
          </p:spPr>
        </p:pic>
        <p:pic>
          <p:nvPicPr>
            <p:cNvPr id="7" name="Picture 110145">
              <a:extLst>
                <a:ext uri="{FF2B5EF4-FFF2-40B4-BE49-F238E27FC236}">
                  <a16:creationId xmlns:a16="http://schemas.microsoft.com/office/drawing/2014/main" id="{431E27CA-1044-495E-A8DB-781B00959D00}"/>
                </a:ext>
              </a:extLst>
            </p:cNvPr>
            <p:cNvPicPr/>
            <p:nvPr/>
          </p:nvPicPr>
          <p:blipFill>
            <a:blip r:embed="rId5"/>
            <a:stretch>
              <a:fillRect/>
            </a:stretch>
          </p:blipFill>
          <p:spPr>
            <a:xfrm>
              <a:off x="-4062" y="639826"/>
              <a:ext cx="1280160" cy="1466088"/>
            </a:xfrm>
            <a:prstGeom prst="rect">
              <a:avLst/>
            </a:prstGeom>
          </p:spPr>
        </p:pic>
        <p:sp>
          <p:nvSpPr>
            <p:cNvPr id="8" name="Shape 13123">
              <a:extLst>
                <a:ext uri="{FF2B5EF4-FFF2-40B4-BE49-F238E27FC236}">
                  <a16:creationId xmlns:a16="http://schemas.microsoft.com/office/drawing/2014/main" id="{014183DD-69AB-4A9C-9658-8C808B334E59}"/>
                </a:ext>
              </a:extLst>
            </p:cNvPr>
            <p:cNvSpPr/>
            <p:nvPr/>
          </p:nvSpPr>
          <p:spPr>
            <a:xfrm>
              <a:off x="562611" y="813562"/>
              <a:ext cx="1479931" cy="1902803"/>
            </a:xfrm>
            <a:custGeom>
              <a:avLst/>
              <a:gdLst/>
              <a:ahLst/>
              <a:cxnLst/>
              <a:rect l="0" t="0" r="0" b="0"/>
              <a:pathLst>
                <a:path w="1479931" h="1902803">
                  <a:moveTo>
                    <a:pt x="528574" y="0"/>
                  </a:moveTo>
                  <a:cubicBezTo>
                    <a:pt x="1053973" y="0"/>
                    <a:pt x="1479931" y="425958"/>
                    <a:pt x="1479931" y="951357"/>
                  </a:cubicBezTo>
                  <a:cubicBezTo>
                    <a:pt x="1479931" y="1476883"/>
                    <a:pt x="1053973" y="1902803"/>
                    <a:pt x="528574" y="1902803"/>
                  </a:cubicBezTo>
                  <a:cubicBezTo>
                    <a:pt x="340487" y="1902803"/>
                    <a:pt x="156464" y="1846999"/>
                    <a:pt x="0" y="1742440"/>
                  </a:cubicBezTo>
                  <a:lnTo>
                    <a:pt x="528574" y="951357"/>
                  </a:lnTo>
                  <a:lnTo>
                    <a:pt x="528574" y="0"/>
                  </a:lnTo>
                  <a:close/>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s-ES"/>
            </a:p>
          </p:txBody>
        </p:sp>
        <p:sp>
          <p:nvSpPr>
            <p:cNvPr id="9" name="Shape 13124">
              <a:extLst>
                <a:ext uri="{FF2B5EF4-FFF2-40B4-BE49-F238E27FC236}">
                  <a16:creationId xmlns:a16="http://schemas.microsoft.com/office/drawing/2014/main" id="{FEBB305A-4C23-49B9-AD5E-3B2053A012BB}"/>
                </a:ext>
              </a:extLst>
            </p:cNvPr>
            <p:cNvSpPr/>
            <p:nvPr/>
          </p:nvSpPr>
          <p:spPr>
            <a:xfrm>
              <a:off x="158116" y="1764919"/>
              <a:ext cx="933069" cy="791084"/>
            </a:xfrm>
            <a:custGeom>
              <a:avLst/>
              <a:gdLst/>
              <a:ahLst/>
              <a:cxnLst/>
              <a:rect l="0" t="0" r="0" b="0"/>
              <a:pathLst>
                <a:path w="933069" h="791084">
                  <a:moveTo>
                    <a:pt x="933069" y="0"/>
                  </a:moveTo>
                  <a:lnTo>
                    <a:pt x="404495" y="791084"/>
                  </a:lnTo>
                  <a:cubicBezTo>
                    <a:pt x="194691" y="650875"/>
                    <a:pt x="49276" y="433197"/>
                    <a:pt x="0" y="185674"/>
                  </a:cubicBezTo>
                  <a:lnTo>
                    <a:pt x="933069" y="0"/>
                  </a:lnTo>
                  <a:close/>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s-ES"/>
            </a:p>
          </p:txBody>
        </p:sp>
        <p:sp>
          <p:nvSpPr>
            <p:cNvPr id="10" name="Shape 13125">
              <a:extLst>
                <a:ext uri="{FF2B5EF4-FFF2-40B4-BE49-F238E27FC236}">
                  <a16:creationId xmlns:a16="http://schemas.microsoft.com/office/drawing/2014/main" id="{7C0528A3-3D56-4F40-BFB1-9E474BA2A9E9}"/>
                </a:ext>
              </a:extLst>
            </p:cNvPr>
            <p:cNvSpPr/>
            <p:nvPr/>
          </p:nvSpPr>
          <p:spPr>
            <a:xfrm>
              <a:off x="55627" y="813562"/>
              <a:ext cx="1035558" cy="1137031"/>
            </a:xfrm>
            <a:custGeom>
              <a:avLst/>
              <a:gdLst/>
              <a:ahLst/>
              <a:cxnLst/>
              <a:rect l="0" t="0" r="0" b="0"/>
              <a:pathLst>
                <a:path w="1035558" h="1137031">
                  <a:moveTo>
                    <a:pt x="1035558" y="0"/>
                  </a:moveTo>
                  <a:lnTo>
                    <a:pt x="1035558" y="951357"/>
                  </a:lnTo>
                  <a:lnTo>
                    <a:pt x="102489" y="1137031"/>
                  </a:lnTo>
                  <a:cubicBezTo>
                    <a:pt x="0" y="621665"/>
                    <a:pt x="334645" y="120777"/>
                    <a:pt x="850011" y="18288"/>
                  </a:cubicBezTo>
                  <a:cubicBezTo>
                    <a:pt x="911098" y="6223"/>
                    <a:pt x="973201" y="0"/>
                    <a:pt x="1035558" y="0"/>
                  </a:cubicBezTo>
                  <a:close/>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s-ES"/>
            </a:p>
          </p:txBody>
        </p:sp>
        <p:pic>
          <p:nvPicPr>
            <p:cNvPr id="11" name="Picture 13127">
              <a:extLst>
                <a:ext uri="{FF2B5EF4-FFF2-40B4-BE49-F238E27FC236}">
                  <a16:creationId xmlns:a16="http://schemas.microsoft.com/office/drawing/2014/main" id="{6EF181F1-F8A5-495B-9B74-99A811A61F39}"/>
                </a:ext>
              </a:extLst>
            </p:cNvPr>
            <p:cNvPicPr/>
            <p:nvPr/>
          </p:nvPicPr>
          <p:blipFill>
            <a:blip r:embed="rId6"/>
            <a:stretch>
              <a:fillRect/>
            </a:stretch>
          </p:blipFill>
          <p:spPr>
            <a:xfrm>
              <a:off x="1371601" y="1779753"/>
              <a:ext cx="399275" cy="295681"/>
            </a:xfrm>
            <a:prstGeom prst="rect">
              <a:avLst/>
            </a:prstGeom>
          </p:spPr>
        </p:pic>
        <p:pic>
          <p:nvPicPr>
            <p:cNvPr id="12" name="Picture 110146">
              <a:extLst>
                <a:ext uri="{FF2B5EF4-FFF2-40B4-BE49-F238E27FC236}">
                  <a16:creationId xmlns:a16="http://schemas.microsoft.com/office/drawing/2014/main" id="{DC5C75DE-2133-4C0D-ABD2-B35690E80354}"/>
                </a:ext>
              </a:extLst>
            </p:cNvPr>
            <p:cNvPicPr/>
            <p:nvPr/>
          </p:nvPicPr>
          <p:blipFill>
            <a:blip r:embed="rId7"/>
            <a:stretch>
              <a:fillRect/>
            </a:stretch>
          </p:blipFill>
          <p:spPr>
            <a:xfrm>
              <a:off x="1392937" y="1799082"/>
              <a:ext cx="301752" cy="201168"/>
            </a:xfrm>
            <a:prstGeom prst="rect">
              <a:avLst/>
            </a:prstGeom>
          </p:spPr>
        </p:pic>
        <p:sp>
          <p:nvSpPr>
            <p:cNvPr id="13" name="Rectangle 104964">
              <a:extLst>
                <a:ext uri="{FF2B5EF4-FFF2-40B4-BE49-F238E27FC236}">
                  <a16:creationId xmlns:a16="http://schemas.microsoft.com/office/drawing/2014/main" id="{37FCFDAD-2C08-41CE-A703-4C3F217BA971}"/>
                </a:ext>
              </a:extLst>
            </p:cNvPr>
            <p:cNvSpPr/>
            <p:nvPr/>
          </p:nvSpPr>
          <p:spPr>
            <a:xfrm>
              <a:off x="1436879" y="1852295"/>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59</a:t>
              </a:r>
              <a:endParaRPr lang="es-ES" sz="1200">
                <a:solidFill>
                  <a:srgbClr val="000000"/>
                </a:solidFill>
                <a:effectLst/>
                <a:latin typeface="Arial" panose="020B0604020202020204" pitchFamily="34" charset="0"/>
                <a:ea typeface="Arial" panose="020B0604020202020204" pitchFamily="34" charset="0"/>
              </a:endParaRPr>
            </a:p>
          </p:txBody>
        </p:sp>
        <p:sp>
          <p:nvSpPr>
            <p:cNvPr id="14" name="Rectangle 104965">
              <a:extLst>
                <a:ext uri="{FF2B5EF4-FFF2-40B4-BE49-F238E27FC236}">
                  <a16:creationId xmlns:a16="http://schemas.microsoft.com/office/drawing/2014/main" id="{44D11B3C-05AC-43A4-B24A-E924F8B66310}"/>
                </a:ext>
              </a:extLst>
            </p:cNvPr>
            <p:cNvSpPr/>
            <p:nvPr/>
          </p:nvSpPr>
          <p:spPr>
            <a:xfrm>
              <a:off x="1564895" y="1852295"/>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5" name="Picture 13131">
              <a:extLst>
                <a:ext uri="{FF2B5EF4-FFF2-40B4-BE49-F238E27FC236}">
                  <a16:creationId xmlns:a16="http://schemas.microsoft.com/office/drawing/2014/main" id="{5FE5DB78-A5ED-47E6-B5C2-5C23469532FC}"/>
                </a:ext>
              </a:extLst>
            </p:cNvPr>
            <p:cNvPicPr/>
            <p:nvPr/>
          </p:nvPicPr>
          <p:blipFill>
            <a:blip r:embed="rId8"/>
            <a:stretch>
              <a:fillRect/>
            </a:stretch>
          </p:blipFill>
          <p:spPr>
            <a:xfrm>
              <a:off x="521209" y="1906245"/>
              <a:ext cx="399275" cy="295681"/>
            </a:xfrm>
            <a:prstGeom prst="rect">
              <a:avLst/>
            </a:prstGeom>
          </p:spPr>
        </p:pic>
        <p:pic>
          <p:nvPicPr>
            <p:cNvPr id="16" name="Picture 110147">
              <a:extLst>
                <a:ext uri="{FF2B5EF4-FFF2-40B4-BE49-F238E27FC236}">
                  <a16:creationId xmlns:a16="http://schemas.microsoft.com/office/drawing/2014/main" id="{C23B3F8B-C2B2-48C8-90D5-33DC7C1ED2CB}"/>
                </a:ext>
              </a:extLst>
            </p:cNvPr>
            <p:cNvPicPr/>
            <p:nvPr/>
          </p:nvPicPr>
          <p:blipFill>
            <a:blip r:embed="rId9"/>
            <a:stretch>
              <a:fillRect/>
            </a:stretch>
          </p:blipFill>
          <p:spPr>
            <a:xfrm>
              <a:off x="541529" y="1929130"/>
              <a:ext cx="304800" cy="198120"/>
            </a:xfrm>
            <a:prstGeom prst="rect">
              <a:avLst/>
            </a:prstGeom>
          </p:spPr>
        </p:pic>
        <p:sp>
          <p:nvSpPr>
            <p:cNvPr id="17" name="Rectangle 104962">
              <a:extLst>
                <a:ext uri="{FF2B5EF4-FFF2-40B4-BE49-F238E27FC236}">
                  <a16:creationId xmlns:a16="http://schemas.microsoft.com/office/drawing/2014/main" id="{8598967C-4A1E-4E1A-969F-B345FDCD082A}"/>
                </a:ext>
              </a:extLst>
            </p:cNvPr>
            <p:cNvSpPr/>
            <p:nvPr/>
          </p:nvSpPr>
          <p:spPr>
            <a:xfrm>
              <a:off x="585852" y="1978406"/>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13</a:t>
              </a:r>
              <a:endParaRPr lang="es-ES" sz="1200">
                <a:solidFill>
                  <a:srgbClr val="000000"/>
                </a:solidFill>
                <a:effectLst/>
                <a:latin typeface="Arial" panose="020B0604020202020204" pitchFamily="34" charset="0"/>
                <a:ea typeface="Arial" panose="020B0604020202020204" pitchFamily="34" charset="0"/>
              </a:endParaRPr>
            </a:p>
          </p:txBody>
        </p:sp>
        <p:sp>
          <p:nvSpPr>
            <p:cNvPr id="18" name="Rectangle 104963">
              <a:extLst>
                <a:ext uri="{FF2B5EF4-FFF2-40B4-BE49-F238E27FC236}">
                  <a16:creationId xmlns:a16="http://schemas.microsoft.com/office/drawing/2014/main" id="{FDDDE516-4C4F-4355-A59D-30FCAF297254}"/>
                </a:ext>
              </a:extLst>
            </p:cNvPr>
            <p:cNvSpPr/>
            <p:nvPr/>
          </p:nvSpPr>
          <p:spPr>
            <a:xfrm>
              <a:off x="713868" y="1978406"/>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9" name="Picture 13135">
              <a:extLst>
                <a:ext uri="{FF2B5EF4-FFF2-40B4-BE49-F238E27FC236}">
                  <a16:creationId xmlns:a16="http://schemas.microsoft.com/office/drawing/2014/main" id="{D2130B13-3C9A-45E3-94A0-2F4A0EEB7591}"/>
                </a:ext>
              </a:extLst>
            </p:cNvPr>
            <p:cNvPicPr/>
            <p:nvPr/>
          </p:nvPicPr>
          <p:blipFill>
            <a:blip r:embed="rId10"/>
            <a:stretch>
              <a:fillRect/>
            </a:stretch>
          </p:blipFill>
          <p:spPr>
            <a:xfrm>
              <a:off x="548641" y="1340815"/>
              <a:ext cx="399275" cy="294183"/>
            </a:xfrm>
            <a:prstGeom prst="rect">
              <a:avLst/>
            </a:prstGeom>
          </p:spPr>
        </p:pic>
        <p:pic>
          <p:nvPicPr>
            <p:cNvPr id="20" name="Picture 110148">
              <a:extLst>
                <a:ext uri="{FF2B5EF4-FFF2-40B4-BE49-F238E27FC236}">
                  <a16:creationId xmlns:a16="http://schemas.microsoft.com/office/drawing/2014/main" id="{895619A9-2EE9-44BC-8B9E-34729303553F}"/>
                </a:ext>
              </a:extLst>
            </p:cNvPr>
            <p:cNvPicPr/>
            <p:nvPr/>
          </p:nvPicPr>
          <p:blipFill>
            <a:blip r:embed="rId11"/>
            <a:stretch>
              <a:fillRect/>
            </a:stretch>
          </p:blipFill>
          <p:spPr>
            <a:xfrm>
              <a:off x="569977" y="1360170"/>
              <a:ext cx="301752" cy="201168"/>
            </a:xfrm>
            <a:prstGeom prst="rect">
              <a:avLst/>
            </a:prstGeom>
          </p:spPr>
        </p:pic>
        <p:sp>
          <p:nvSpPr>
            <p:cNvPr id="21" name="Rectangle 104960">
              <a:extLst>
                <a:ext uri="{FF2B5EF4-FFF2-40B4-BE49-F238E27FC236}">
                  <a16:creationId xmlns:a16="http://schemas.microsoft.com/office/drawing/2014/main" id="{176587CB-5021-403D-AB4A-93CD9A5FA834}"/>
                </a:ext>
              </a:extLst>
            </p:cNvPr>
            <p:cNvSpPr/>
            <p:nvPr/>
          </p:nvSpPr>
          <p:spPr>
            <a:xfrm>
              <a:off x="613919" y="1412367"/>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28</a:t>
              </a:r>
              <a:endParaRPr lang="es-ES" sz="1200">
                <a:solidFill>
                  <a:srgbClr val="000000"/>
                </a:solidFill>
                <a:effectLst/>
                <a:latin typeface="Arial" panose="020B0604020202020204" pitchFamily="34" charset="0"/>
                <a:ea typeface="Arial" panose="020B0604020202020204" pitchFamily="34" charset="0"/>
              </a:endParaRPr>
            </a:p>
          </p:txBody>
        </p:sp>
        <p:sp>
          <p:nvSpPr>
            <p:cNvPr id="22" name="Rectangle 104961">
              <a:extLst>
                <a:ext uri="{FF2B5EF4-FFF2-40B4-BE49-F238E27FC236}">
                  <a16:creationId xmlns:a16="http://schemas.microsoft.com/office/drawing/2014/main" id="{37323090-C953-4DB4-9062-68DCE9E306E7}"/>
                </a:ext>
              </a:extLst>
            </p:cNvPr>
            <p:cNvSpPr/>
            <p:nvPr/>
          </p:nvSpPr>
          <p:spPr>
            <a:xfrm>
              <a:off x="741935" y="1412367"/>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sp>
          <p:nvSpPr>
            <p:cNvPr id="23" name="Rectangle 13138">
              <a:extLst>
                <a:ext uri="{FF2B5EF4-FFF2-40B4-BE49-F238E27FC236}">
                  <a16:creationId xmlns:a16="http://schemas.microsoft.com/office/drawing/2014/main" id="{F15AE3E8-1DE0-4066-94C9-50A34AEF4192}"/>
                </a:ext>
              </a:extLst>
            </p:cNvPr>
            <p:cNvSpPr/>
            <p:nvPr/>
          </p:nvSpPr>
          <p:spPr>
            <a:xfrm>
              <a:off x="606807" y="142494"/>
              <a:ext cx="2076884"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Estadistica de la </a:t>
              </a:r>
              <a:endParaRPr lang="es-ES" sz="1200">
                <a:solidFill>
                  <a:srgbClr val="000000"/>
                </a:solidFill>
                <a:effectLst/>
                <a:latin typeface="Arial" panose="020B0604020202020204" pitchFamily="34" charset="0"/>
                <a:ea typeface="Arial" panose="020B0604020202020204" pitchFamily="34" charset="0"/>
              </a:endParaRPr>
            </a:p>
          </p:txBody>
        </p:sp>
        <p:sp>
          <p:nvSpPr>
            <p:cNvPr id="24" name="Rectangle 13139">
              <a:extLst>
                <a:ext uri="{FF2B5EF4-FFF2-40B4-BE49-F238E27FC236}">
                  <a16:creationId xmlns:a16="http://schemas.microsoft.com/office/drawing/2014/main" id="{FF1A3969-0D42-4562-AD70-6BF059B3AB16}"/>
                </a:ext>
              </a:extLst>
            </p:cNvPr>
            <p:cNvSpPr/>
            <p:nvPr/>
          </p:nvSpPr>
          <p:spPr>
            <a:xfrm>
              <a:off x="931419" y="421767"/>
              <a:ext cx="1146527"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pregunta</a:t>
              </a:r>
              <a:endParaRPr lang="es-ES" sz="1200">
                <a:solidFill>
                  <a:srgbClr val="000000"/>
                </a:solidFill>
                <a:effectLst/>
                <a:latin typeface="Arial" panose="020B0604020202020204" pitchFamily="34" charset="0"/>
                <a:ea typeface="Arial" panose="020B0604020202020204" pitchFamily="34" charset="0"/>
              </a:endParaRPr>
            </a:p>
          </p:txBody>
        </p:sp>
        <p:sp>
          <p:nvSpPr>
            <p:cNvPr id="25" name="Shape 112787">
              <a:extLst>
                <a:ext uri="{FF2B5EF4-FFF2-40B4-BE49-F238E27FC236}">
                  <a16:creationId xmlns:a16="http://schemas.microsoft.com/office/drawing/2014/main" id="{F5ACA15A-BC7C-42B2-8FD8-1D57FF519D16}"/>
                </a:ext>
              </a:extLst>
            </p:cNvPr>
            <p:cNvSpPr/>
            <p:nvPr/>
          </p:nvSpPr>
          <p:spPr>
            <a:xfrm>
              <a:off x="2182242" y="1443545"/>
              <a:ext cx="463258" cy="642938"/>
            </a:xfrm>
            <a:custGeom>
              <a:avLst/>
              <a:gdLst/>
              <a:ahLst/>
              <a:cxnLst/>
              <a:rect l="0" t="0" r="0" b="0"/>
              <a:pathLst>
                <a:path w="463258" h="642938">
                  <a:moveTo>
                    <a:pt x="0" y="0"/>
                  </a:moveTo>
                  <a:lnTo>
                    <a:pt x="463258" y="0"/>
                  </a:lnTo>
                  <a:lnTo>
                    <a:pt x="463258" y="642938"/>
                  </a:lnTo>
                  <a:lnTo>
                    <a:pt x="0" y="642938"/>
                  </a:lnTo>
                  <a:lnTo>
                    <a:pt x="0" y="0"/>
                  </a:lnTo>
                </a:path>
              </a:pathLst>
            </a:custGeom>
            <a:ln w="0" cap="flat">
              <a:round/>
            </a:ln>
          </p:spPr>
          <p:style>
            <a:lnRef idx="0">
              <a:srgbClr val="000000">
                <a:alpha val="0"/>
              </a:srgbClr>
            </a:lnRef>
            <a:fillRef idx="1">
              <a:srgbClr val="F2F2F2">
                <a:alpha val="38823"/>
              </a:srgbClr>
            </a:fillRef>
            <a:effectRef idx="0">
              <a:scrgbClr r="0" g="0" b="0"/>
            </a:effectRef>
            <a:fontRef idx="none"/>
          </p:style>
          <p:txBody>
            <a:bodyPr/>
            <a:lstStyle/>
            <a:p>
              <a:endParaRPr lang="es-ES"/>
            </a:p>
          </p:txBody>
        </p:sp>
        <p:sp>
          <p:nvSpPr>
            <p:cNvPr id="26" name="Shape 112788">
              <a:extLst>
                <a:ext uri="{FF2B5EF4-FFF2-40B4-BE49-F238E27FC236}">
                  <a16:creationId xmlns:a16="http://schemas.microsoft.com/office/drawing/2014/main" id="{5AA96894-9DFC-4C82-826F-D4F744B7A352}"/>
                </a:ext>
              </a:extLst>
            </p:cNvPr>
            <p:cNvSpPr/>
            <p:nvPr/>
          </p:nvSpPr>
          <p:spPr>
            <a:xfrm>
              <a:off x="2242186" y="1519259"/>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s-ES"/>
            </a:p>
          </p:txBody>
        </p:sp>
        <p:sp>
          <p:nvSpPr>
            <p:cNvPr id="27" name="Rectangle 13142">
              <a:extLst>
                <a:ext uri="{FF2B5EF4-FFF2-40B4-BE49-F238E27FC236}">
                  <a16:creationId xmlns:a16="http://schemas.microsoft.com/office/drawing/2014/main" id="{BE8F96A6-6568-49F8-8915-4BFA01FDBC2E}"/>
                </a:ext>
              </a:extLst>
            </p:cNvPr>
            <p:cNvSpPr/>
            <p:nvPr/>
          </p:nvSpPr>
          <p:spPr>
            <a:xfrm>
              <a:off x="2332991" y="1498092"/>
              <a:ext cx="103880"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Si</a:t>
              </a:r>
              <a:endParaRPr lang="es-ES" sz="1200">
                <a:solidFill>
                  <a:srgbClr val="000000"/>
                </a:solidFill>
                <a:effectLst/>
                <a:latin typeface="Arial" panose="020B0604020202020204" pitchFamily="34" charset="0"/>
                <a:ea typeface="Arial" panose="020B0604020202020204" pitchFamily="34" charset="0"/>
              </a:endParaRPr>
            </a:p>
          </p:txBody>
        </p:sp>
        <p:sp>
          <p:nvSpPr>
            <p:cNvPr id="28" name="Shape 112789">
              <a:extLst>
                <a:ext uri="{FF2B5EF4-FFF2-40B4-BE49-F238E27FC236}">
                  <a16:creationId xmlns:a16="http://schemas.microsoft.com/office/drawing/2014/main" id="{9CC2E0B8-F9DC-4064-9D25-CA77E1D25976}"/>
                </a:ext>
              </a:extLst>
            </p:cNvPr>
            <p:cNvSpPr/>
            <p:nvPr/>
          </p:nvSpPr>
          <p:spPr>
            <a:xfrm>
              <a:off x="2242186" y="173363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s-ES"/>
            </a:p>
          </p:txBody>
        </p:sp>
        <p:sp>
          <p:nvSpPr>
            <p:cNvPr id="29" name="Rectangle 13144">
              <a:extLst>
                <a:ext uri="{FF2B5EF4-FFF2-40B4-BE49-F238E27FC236}">
                  <a16:creationId xmlns:a16="http://schemas.microsoft.com/office/drawing/2014/main" id="{A86212C1-35E6-4E2C-9E18-10C942EBD7D1}"/>
                </a:ext>
              </a:extLst>
            </p:cNvPr>
            <p:cNvSpPr/>
            <p:nvPr/>
          </p:nvSpPr>
          <p:spPr>
            <a:xfrm>
              <a:off x="2332991" y="1712595"/>
              <a:ext cx="177406"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a:t>
              </a:r>
              <a:endParaRPr lang="es-ES" sz="1200">
                <a:solidFill>
                  <a:srgbClr val="000000"/>
                </a:solidFill>
                <a:effectLst/>
                <a:latin typeface="Arial" panose="020B0604020202020204" pitchFamily="34" charset="0"/>
                <a:ea typeface="Arial" panose="020B0604020202020204" pitchFamily="34" charset="0"/>
              </a:endParaRPr>
            </a:p>
          </p:txBody>
        </p:sp>
        <p:sp>
          <p:nvSpPr>
            <p:cNvPr id="30" name="Shape 112790">
              <a:extLst>
                <a:ext uri="{FF2B5EF4-FFF2-40B4-BE49-F238E27FC236}">
                  <a16:creationId xmlns:a16="http://schemas.microsoft.com/office/drawing/2014/main" id="{54AA8F54-3979-470C-8CC6-08EF4F8EE6F7}"/>
                </a:ext>
              </a:extLst>
            </p:cNvPr>
            <p:cNvSpPr/>
            <p:nvPr/>
          </p:nvSpPr>
          <p:spPr>
            <a:xfrm>
              <a:off x="2242186" y="1947884"/>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s-ES"/>
            </a:p>
          </p:txBody>
        </p:sp>
        <p:sp>
          <p:nvSpPr>
            <p:cNvPr id="31" name="Rectangle 13146">
              <a:extLst>
                <a:ext uri="{FF2B5EF4-FFF2-40B4-BE49-F238E27FC236}">
                  <a16:creationId xmlns:a16="http://schemas.microsoft.com/office/drawing/2014/main" id="{35C71D86-18B6-4723-8B79-61D5492B45D2}"/>
                </a:ext>
              </a:extLst>
            </p:cNvPr>
            <p:cNvSpPr/>
            <p:nvPr/>
          </p:nvSpPr>
          <p:spPr>
            <a:xfrm>
              <a:off x="2332991" y="1926971"/>
              <a:ext cx="347059"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 sé</a:t>
              </a:r>
              <a:endParaRPr lang="es-ES" sz="1200">
                <a:solidFill>
                  <a:srgbClr val="000000"/>
                </a:solidFill>
                <a:effectLst/>
                <a:latin typeface="Arial" panose="020B0604020202020204" pitchFamily="34" charset="0"/>
                <a:ea typeface="Arial" panose="020B0604020202020204" pitchFamily="34" charset="0"/>
              </a:endParaRPr>
            </a:p>
          </p:txBody>
        </p:sp>
        <p:sp>
          <p:nvSpPr>
            <p:cNvPr id="32" name="Shape 13147">
              <a:extLst>
                <a:ext uri="{FF2B5EF4-FFF2-40B4-BE49-F238E27FC236}">
                  <a16:creationId xmlns:a16="http://schemas.microsoft.com/office/drawing/2014/main" id="{5B358D9A-0039-40E0-BEDA-E47CEAC9F23F}"/>
                </a:ext>
              </a:extLst>
            </p:cNvPr>
            <p:cNvSpPr/>
            <p:nvPr/>
          </p:nvSpPr>
          <p:spPr>
            <a:xfrm>
              <a:off x="128" y="0"/>
              <a:ext cx="2721610" cy="2857500"/>
            </a:xfrm>
            <a:custGeom>
              <a:avLst/>
              <a:gdLst/>
              <a:ahLst/>
              <a:cxnLst/>
              <a:rect l="0" t="0" r="0" b="0"/>
              <a:pathLst>
                <a:path w="2721610" h="2857500">
                  <a:moveTo>
                    <a:pt x="0" y="2857500"/>
                  </a:moveTo>
                  <a:lnTo>
                    <a:pt x="2721610" y="2857500"/>
                  </a:lnTo>
                  <a:lnTo>
                    <a:pt x="2721610" y="0"/>
                  </a:lnTo>
                  <a:lnTo>
                    <a:pt x="0" y="0"/>
                  </a:lnTo>
                  <a:close/>
                </a:path>
              </a:pathLst>
            </a:custGeom>
            <a:ln w="9525" cap="flat">
              <a:round/>
            </a:ln>
          </p:spPr>
          <p:style>
            <a:lnRef idx="1">
              <a:srgbClr val="BFBFBF"/>
            </a:lnRef>
            <a:fillRef idx="0">
              <a:srgbClr val="000000">
                <a:alpha val="0"/>
              </a:srgbClr>
            </a:fillRef>
            <a:effectRef idx="0">
              <a:scrgbClr r="0" g="0" b="0"/>
            </a:effectRef>
            <a:fontRef idx="none"/>
          </p:style>
          <p:txBody>
            <a:bodyPr/>
            <a:lstStyle/>
            <a:p>
              <a:endParaRPr lang="es-ES"/>
            </a:p>
          </p:txBody>
        </p:sp>
      </p:grpSp>
      <p:sp>
        <p:nvSpPr>
          <p:cNvPr id="33" name="Rectángulo 32">
            <a:extLst>
              <a:ext uri="{FF2B5EF4-FFF2-40B4-BE49-F238E27FC236}">
                <a16:creationId xmlns:a16="http://schemas.microsoft.com/office/drawing/2014/main" id="{3AD25258-D3CF-4F08-8F18-0AC76FCD92B8}"/>
              </a:ext>
            </a:extLst>
          </p:cNvPr>
          <p:cNvSpPr/>
          <p:nvPr/>
        </p:nvSpPr>
        <p:spPr>
          <a:xfrm>
            <a:off x="1558421" y="2238936"/>
            <a:ext cx="5774952" cy="3416320"/>
          </a:xfrm>
          <a:prstGeom prst="rect">
            <a:avLst/>
          </a:prstGeom>
        </p:spPr>
        <p:txBody>
          <a:bodyPr wrap="square">
            <a:spAutoFit/>
          </a:bodyPr>
          <a:lstStyle/>
          <a:p>
            <a:r>
              <a:rPr lang="es-ES" sz="3600" dirty="0"/>
              <a:t>En el resultado según la opinión en esta pregunta sobre los alumnos, fue que la mayoría de personas dijeron que si había índices de pobreza. </a:t>
            </a:r>
          </a:p>
        </p:txBody>
      </p:sp>
    </p:spTree>
    <p:extLst>
      <p:ext uri="{BB962C8B-B14F-4D97-AF65-F5344CB8AC3E}">
        <p14:creationId xmlns:p14="http://schemas.microsoft.com/office/powerpoint/2010/main" val="32449304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393D5BE-FFE9-44E5-B943-B312F02CC3C6}"/>
              </a:ext>
            </a:extLst>
          </p:cNvPr>
          <p:cNvSpPr/>
          <p:nvPr/>
        </p:nvSpPr>
        <p:spPr>
          <a:xfrm>
            <a:off x="3048000" y="521661"/>
            <a:ext cx="6096000" cy="1384995"/>
          </a:xfrm>
          <a:prstGeom prst="rect">
            <a:avLst/>
          </a:prstGeom>
        </p:spPr>
        <p:txBody>
          <a:bodyPr>
            <a:spAutoFit/>
          </a:bodyPr>
          <a:lstStyle/>
          <a:p>
            <a:r>
              <a:rPr lang="es-ES" sz="2800" dirty="0"/>
              <a:t>¿Cree usted que por la sobrepoblación de Guatemala hay muchos índices de pobreza?</a:t>
            </a:r>
          </a:p>
        </p:txBody>
      </p:sp>
      <p:grpSp>
        <p:nvGrpSpPr>
          <p:cNvPr id="3" name="Group 106353">
            <a:extLst>
              <a:ext uri="{FF2B5EF4-FFF2-40B4-BE49-F238E27FC236}">
                <a16:creationId xmlns:a16="http://schemas.microsoft.com/office/drawing/2014/main" id="{537A6455-3619-4901-8399-472FDD52157C}"/>
              </a:ext>
            </a:extLst>
          </p:cNvPr>
          <p:cNvGrpSpPr/>
          <p:nvPr/>
        </p:nvGrpSpPr>
        <p:grpSpPr>
          <a:xfrm>
            <a:off x="7311413" y="1906656"/>
            <a:ext cx="3474050" cy="3266712"/>
            <a:chOff x="-5587" y="-6985"/>
            <a:chExt cx="2877312" cy="2865121"/>
          </a:xfrm>
        </p:grpSpPr>
        <p:pic>
          <p:nvPicPr>
            <p:cNvPr id="4" name="Picture 110149">
              <a:extLst>
                <a:ext uri="{FF2B5EF4-FFF2-40B4-BE49-F238E27FC236}">
                  <a16:creationId xmlns:a16="http://schemas.microsoft.com/office/drawing/2014/main" id="{C568E24E-C448-4813-BDE9-D27D0E53CEEA}"/>
                </a:ext>
              </a:extLst>
            </p:cNvPr>
            <p:cNvPicPr/>
            <p:nvPr/>
          </p:nvPicPr>
          <p:blipFill>
            <a:blip r:embed="rId2"/>
            <a:stretch>
              <a:fillRect/>
            </a:stretch>
          </p:blipFill>
          <p:spPr>
            <a:xfrm>
              <a:off x="-5587" y="-6985"/>
              <a:ext cx="2877312" cy="2865121"/>
            </a:xfrm>
            <a:prstGeom prst="rect">
              <a:avLst/>
            </a:prstGeom>
          </p:spPr>
        </p:pic>
        <p:pic>
          <p:nvPicPr>
            <p:cNvPr id="5" name="Picture 110150">
              <a:extLst>
                <a:ext uri="{FF2B5EF4-FFF2-40B4-BE49-F238E27FC236}">
                  <a16:creationId xmlns:a16="http://schemas.microsoft.com/office/drawing/2014/main" id="{DD5F6275-3147-49A3-8AD7-B7A98388819D}"/>
                </a:ext>
              </a:extLst>
            </p:cNvPr>
            <p:cNvPicPr/>
            <p:nvPr/>
          </p:nvPicPr>
          <p:blipFill>
            <a:blip r:embed="rId3"/>
            <a:stretch>
              <a:fillRect/>
            </a:stretch>
          </p:blipFill>
          <p:spPr>
            <a:xfrm>
              <a:off x="103124" y="629030"/>
              <a:ext cx="2209800" cy="2228088"/>
            </a:xfrm>
            <a:prstGeom prst="rect">
              <a:avLst/>
            </a:prstGeom>
          </p:spPr>
        </p:pic>
        <p:pic>
          <p:nvPicPr>
            <p:cNvPr id="6" name="Picture 110151">
              <a:extLst>
                <a:ext uri="{FF2B5EF4-FFF2-40B4-BE49-F238E27FC236}">
                  <a16:creationId xmlns:a16="http://schemas.microsoft.com/office/drawing/2014/main" id="{7E56A3AA-66EA-41AE-8E68-18846EA368BA}"/>
                </a:ext>
              </a:extLst>
            </p:cNvPr>
            <p:cNvPicPr/>
            <p:nvPr/>
          </p:nvPicPr>
          <p:blipFill>
            <a:blip r:embed="rId4"/>
            <a:stretch>
              <a:fillRect/>
            </a:stretch>
          </p:blipFill>
          <p:spPr>
            <a:xfrm>
              <a:off x="7620" y="1228470"/>
              <a:ext cx="1280160" cy="1051560"/>
            </a:xfrm>
            <a:prstGeom prst="rect">
              <a:avLst/>
            </a:prstGeom>
          </p:spPr>
        </p:pic>
        <p:pic>
          <p:nvPicPr>
            <p:cNvPr id="7" name="Picture 13236">
              <a:extLst>
                <a:ext uri="{FF2B5EF4-FFF2-40B4-BE49-F238E27FC236}">
                  <a16:creationId xmlns:a16="http://schemas.microsoft.com/office/drawing/2014/main" id="{C17D2CB7-4E5A-49BF-A9C6-79C272524868}"/>
                </a:ext>
              </a:extLst>
            </p:cNvPr>
            <p:cNvPicPr/>
            <p:nvPr/>
          </p:nvPicPr>
          <p:blipFill>
            <a:blip r:embed="rId5"/>
            <a:stretch>
              <a:fillRect/>
            </a:stretch>
          </p:blipFill>
          <p:spPr>
            <a:xfrm>
              <a:off x="21336" y="546734"/>
              <a:ext cx="1393698" cy="1468247"/>
            </a:xfrm>
            <a:prstGeom prst="rect">
              <a:avLst/>
            </a:prstGeom>
          </p:spPr>
        </p:pic>
        <p:sp>
          <p:nvSpPr>
            <p:cNvPr id="8" name="Shape 13237">
              <a:extLst>
                <a:ext uri="{FF2B5EF4-FFF2-40B4-BE49-F238E27FC236}">
                  <a16:creationId xmlns:a16="http://schemas.microsoft.com/office/drawing/2014/main" id="{644AC231-BCDC-4781-BAD9-D70A4E64F0BE}"/>
                </a:ext>
              </a:extLst>
            </p:cNvPr>
            <p:cNvSpPr/>
            <p:nvPr/>
          </p:nvSpPr>
          <p:spPr>
            <a:xfrm>
              <a:off x="285496" y="812164"/>
              <a:ext cx="1833118" cy="1905635"/>
            </a:xfrm>
            <a:custGeom>
              <a:avLst/>
              <a:gdLst/>
              <a:ahLst/>
              <a:cxnLst/>
              <a:rect l="0" t="0" r="0" b="0"/>
              <a:pathLst>
                <a:path w="1833118" h="1905635">
                  <a:moveTo>
                    <a:pt x="880237" y="0"/>
                  </a:moveTo>
                  <a:cubicBezTo>
                    <a:pt x="1406525" y="0"/>
                    <a:pt x="1833118" y="426593"/>
                    <a:pt x="1833118" y="952881"/>
                  </a:cubicBezTo>
                  <a:cubicBezTo>
                    <a:pt x="1833118" y="1479042"/>
                    <a:pt x="1406525" y="1905635"/>
                    <a:pt x="880237" y="1905635"/>
                  </a:cubicBezTo>
                  <a:cubicBezTo>
                    <a:pt x="494919" y="1905635"/>
                    <a:pt x="147447" y="1673479"/>
                    <a:pt x="0" y="1317498"/>
                  </a:cubicBezTo>
                  <a:lnTo>
                    <a:pt x="880237" y="952881"/>
                  </a:lnTo>
                  <a:lnTo>
                    <a:pt x="880237" y="0"/>
                  </a:lnTo>
                  <a:close/>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a:p>
          </p:txBody>
        </p:sp>
        <p:sp>
          <p:nvSpPr>
            <p:cNvPr id="9" name="Shape 13238">
              <a:extLst>
                <a:ext uri="{FF2B5EF4-FFF2-40B4-BE49-F238E27FC236}">
                  <a16:creationId xmlns:a16="http://schemas.microsoft.com/office/drawing/2014/main" id="{2186CA60-710E-4BF1-BDC9-D364C33C6D67}"/>
                </a:ext>
              </a:extLst>
            </p:cNvPr>
            <p:cNvSpPr/>
            <p:nvPr/>
          </p:nvSpPr>
          <p:spPr>
            <a:xfrm>
              <a:off x="188722" y="1400429"/>
              <a:ext cx="977011" cy="729234"/>
            </a:xfrm>
            <a:custGeom>
              <a:avLst/>
              <a:gdLst/>
              <a:ahLst/>
              <a:cxnLst/>
              <a:rect l="0" t="0" r="0" b="0"/>
              <a:pathLst>
                <a:path w="977011" h="729234">
                  <a:moveTo>
                    <a:pt x="96774" y="0"/>
                  </a:moveTo>
                  <a:lnTo>
                    <a:pt x="977011" y="364617"/>
                  </a:lnTo>
                  <a:lnTo>
                    <a:pt x="96774" y="729234"/>
                  </a:lnTo>
                  <a:cubicBezTo>
                    <a:pt x="0" y="495808"/>
                    <a:pt x="0" y="233426"/>
                    <a:pt x="96774" y="0"/>
                  </a:cubicBezTo>
                  <a:close/>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a:p>
          </p:txBody>
        </p:sp>
        <p:sp>
          <p:nvSpPr>
            <p:cNvPr id="10" name="Shape 13239">
              <a:extLst>
                <a:ext uri="{FF2B5EF4-FFF2-40B4-BE49-F238E27FC236}">
                  <a16:creationId xmlns:a16="http://schemas.microsoft.com/office/drawing/2014/main" id="{45BAC63C-BD60-4BEE-A38D-7AFF58C074D1}"/>
                </a:ext>
              </a:extLst>
            </p:cNvPr>
            <p:cNvSpPr/>
            <p:nvPr/>
          </p:nvSpPr>
          <p:spPr>
            <a:xfrm>
              <a:off x="285496" y="812164"/>
              <a:ext cx="880237" cy="952881"/>
            </a:xfrm>
            <a:custGeom>
              <a:avLst/>
              <a:gdLst/>
              <a:ahLst/>
              <a:cxnLst/>
              <a:rect l="0" t="0" r="0" b="0"/>
              <a:pathLst>
                <a:path w="880237" h="952881">
                  <a:moveTo>
                    <a:pt x="880237" y="0"/>
                  </a:moveTo>
                  <a:lnTo>
                    <a:pt x="880237" y="952881"/>
                  </a:lnTo>
                  <a:lnTo>
                    <a:pt x="0" y="588264"/>
                  </a:lnTo>
                  <a:cubicBezTo>
                    <a:pt x="147447" y="232156"/>
                    <a:pt x="494919" y="0"/>
                    <a:pt x="880237" y="0"/>
                  </a:cubicBezTo>
                  <a:close/>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a:p>
          </p:txBody>
        </p:sp>
        <p:pic>
          <p:nvPicPr>
            <p:cNvPr id="11" name="Picture 13241">
              <a:extLst>
                <a:ext uri="{FF2B5EF4-FFF2-40B4-BE49-F238E27FC236}">
                  <a16:creationId xmlns:a16="http://schemas.microsoft.com/office/drawing/2014/main" id="{DB8E9DFE-C363-441A-B8FE-0A191DE0D97A}"/>
                </a:ext>
              </a:extLst>
            </p:cNvPr>
            <p:cNvPicPr/>
            <p:nvPr/>
          </p:nvPicPr>
          <p:blipFill>
            <a:blip r:embed="rId6"/>
            <a:stretch>
              <a:fillRect/>
            </a:stretch>
          </p:blipFill>
          <p:spPr>
            <a:xfrm>
              <a:off x="1386840" y="1906117"/>
              <a:ext cx="399275" cy="295682"/>
            </a:xfrm>
            <a:prstGeom prst="rect">
              <a:avLst/>
            </a:prstGeom>
          </p:spPr>
        </p:pic>
        <p:pic>
          <p:nvPicPr>
            <p:cNvPr id="12" name="Picture 110152">
              <a:extLst>
                <a:ext uri="{FF2B5EF4-FFF2-40B4-BE49-F238E27FC236}">
                  <a16:creationId xmlns:a16="http://schemas.microsoft.com/office/drawing/2014/main" id="{8D86DCB4-0088-4908-A255-148166C449E4}"/>
                </a:ext>
              </a:extLst>
            </p:cNvPr>
            <p:cNvPicPr/>
            <p:nvPr/>
          </p:nvPicPr>
          <p:blipFill>
            <a:blip r:embed="rId7"/>
            <a:stretch>
              <a:fillRect/>
            </a:stretch>
          </p:blipFill>
          <p:spPr>
            <a:xfrm>
              <a:off x="1407668" y="1926462"/>
              <a:ext cx="304800" cy="201168"/>
            </a:xfrm>
            <a:prstGeom prst="rect">
              <a:avLst/>
            </a:prstGeom>
          </p:spPr>
        </p:pic>
        <p:sp>
          <p:nvSpPr>
            <p:cNvPr id="13" name="Rectangle 105172">
              <a:extLst>
                <a:ext uri="{FF2B5EF4-FFF2-40B4-BE49-F238E27FC236}">
                  <a16:creationId xmlns:a16="http://schemas.microsoft.com/office/drawing/2014/main" id="{3B92C9FB-67F4-45AF-ACF5-C8F46BFC28B1}"/>
                </a:ext>
              </a:extLst>
            </p:cNvPr>
            <p:cNvSpPr/>
            <p:nvPr/>
          </p:nvSpPr>
          <p:spPr>
            <a:xfrm>
              <a:off x="1452118" y="1978279"/>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69</a:t>
              </a:r>
              <a:endParaRPr lang="es-ES" sz="1200">
                <a:solidFill>
                  <a:srgbClr val="000000"/>
                </a:solidFill>
                <a:effectLst/>
                <a:latin typeface="Arial" panose="020B0604020202020204" pitchFamily="34" charset="0"/>
                <a:ea typeface="Arial" panose="020B0604020202020204" pitchFamily="34" charset="0"/>
              </a:endParaRPr>
            </a:p>
          </p:txBody>
        </p:sp>
        <p:sp>
          <p:nvSpPr>
            <p:cNvPr id="14" name="Rectangle 105173">
              <a:extLst>
                <a:ext uri="{FF2B5EF4-FFF2-40B4-BE49-F238E27FC236}">
                  <a16:creationId xmlns:a16="http://schemas.microsoft.com/office/drawing/2014/main" id="{F5F40AAA-D48C-4968-9FE4-8D9A136DB6FB}"/>
                </a:ext>
              </a:extLst>
            </p:cNvPr>
            <p:cNvSpPr/>
            <p:nvPr/>
          </p:nvSpPr>
          <p:spPr>
            <a:xfrm>
              <a:off x="1580134" y="1978279"/>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5" name="Picture 13245">
              <a:extLst>
                <a:ext uri="{FF2B5EF4-FFF2-40B4-BE49-F238E27FC236}">
                  <a16:creationId xmlns:a16="http://schemas.microsoft.com/office/drawing/2014/main" id="{0198873A-8DB4-4877-868F-6F7D00D808D4}"/>
                </a:ext>
              </a:extLst>
            </p:cNvPr>
            <p:cNvPicPr/>
            <p:nvPr/>
          </p:nvPicPr>
          <p:blipFill>
            <a:blip r:embed="rId8"/>
            <a:stretch>
              <a:fillRect/>
            </a:stretch>
          </p:blipFill>
          <p:spPr>
            <a:xfrm>
              <a:off x="513588" y="1642440"/>
              <a:ext cx="400774" cy="294183"/>
            </a:xfrm>
            <a:prstGeom prst="rect">
              <a:avLst/>
            </a:prstGeom>
          </p:spPr>
        </p:pic>
        <p:pic>
          <p:nvPicPr>
            <p:cNvPr id="16" name="Picture 110153">
              <a:extLst>
                <a:ext uri="{FF2B5EF4-FFF2-40B4-BE49-F238E27FC236}">
                  <a16:creationId xmlns:a16="http://schemas.microsoft.com/office/drawing/2014/main" id="{2122C84B-4468-4ABE-AA41-9000BF0D1265}"/>
                </a:ext>
              </a:extLst>
            </p:cNvPr>
            <p:cNvPicPr/>
            <p:nvPr/>
          </p:nvPicPr>
          <p:blipFill>
            <a:blip r:embed="rId9"/>
            <a:stretch>
              <a:fillRect/>
            </a:stretch>
          </p:blipFill>
          <p:spPr>
            <a:xfrm>
              <a:off x="533908" y="1663319"/>
              <a:ext cx="304800" cy="201168"/>
            </a:xfrm>
            <a:prstGeom prst="rect">
              <a:avLst/>
            </a:prstGeom>
          </p:spPr>
        </p:pic>
        <p:sp>
          <p:nvSpPr>
            <p:cNvPr id="17" name="Rectangle 105170">
              <a:extLst>
                <a:ext uri="{FF2B5EF4-FFF2-40B4-BE49-F238E27FC236}">
                  <a16:creationId xmlns:a16="http://schemas.microsoft.com/office/drawing/2014/main" id="{2943BCDF-0E9C-4605-A4A4-31D627BB1A7E}"/>
                </a:ext>
              </a:extLst>
            </p:cNvPr>
            <p:cNvSpPr/>
            <p:nvPr/>
          </p:nvSpPr>
          <p:spPr>
            <a:xfrm>
              <a:off x="579374" y="1713484"/>
              <a:ext cx="170426"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12</a:t>
              </a:r>
              <a:endParaRPr lang="es-ES" sz="1200">
                <a:solidFill>
                  <a:srgbClr val="000000"/>
                </a:solidFill>
                <a:effectLst/>
                <a:latin typeface="Arial" panose="020B0604020202020204" pitchFamily="34" charset="0"/>
                <a:ea typeface="Arial" panose="020B0604020202020204" pitchFamily="34" charset="0"/>
              </a:endParaRPr>
            </a:p>
          </p:txBody>
        </p:sp>
        <p:sp>
          <p:nvSpPr>
            <p:cNvPr id="18" name="Rectangle 105171">
              <a:extLst>
                <a:ext uri="{FF2B5EF4-FFF2-40B4-BE49-F238E27FC236}">
                  <a16:creationId xmlns:a16="http://schemas.microsoft.com/office/drawing/2014/main" id="{FE930C29-BFC1-4469-A535-F0CA6F187209}"/>
                </a:ext>
              </a:extLst>
            </p:cNvPr>
            <p:cNvSpPr/>
            <p:nvPr/>
          </p:nvSpPr>
          <p:spPr>
            <a:xfrm>
              <a:off x="707390" y="1713484"/>
              <a:ext cx="122643"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9" name="Picture 13249">
              <a:extLst>
                <a:ext uri="{FF2B5EF4-FFF2-40B4-BE49-F238E27FC236}">
                  <a16:creationId xmlns:a16="http://schemas.microsoft.com/office/drawing/2014/main" id="{5EEF0171-C992-43B9-A702-398DCB8305B5}"/>
                </a:ext>
              </a:extLst>
            </p:cNvPr>
            <p:cNvPicPr/>
            <p:nvPr/>
          </p:nvPicPr>
          <p:blipFill>
            <a:blip r:embed="rId10"/>
            <a:stretch>
              <a:fillRect/>
            </a:stretch>
          </p:blipFill>
          <p:spPr>
            <a:xfrm>
              <a:off x="725424" y="1246225"/>
              <a:ext cx="400774" cy="295681"/>
            </a:xfrm>
            <a:prstGeom prst="rect">
              <a:avLst/>
            </a:prstGeom>
          </p:spPr>
        </p:pic>
        <p:pic>
          <p:nvPicPr>
            <p:cNvPr id="20" name="Picture 110154">
              <a:extLst>
                <a:ext uri="{FF2B5EF4-FFF2-40B4-BE49-F238E27FC236}">
                  <a16:creationId xmlns:a16="http://schemas.microsoft.com/office/drawing/2014/main" id="{13D64B4E-3D0F-484F-8965-D30709751333}"/>
                </a:ext>
              </a:extLst>
            </p:cNvPr>
            <p:cNvPicPr/>
            <p:nvPr/>
          </p:nvPicPr>
          <p:blipFill>
            <a:blip r:embed="rId11"/>
            <a:stretch>
              <a:fillRect/>
            </a:stretch>
          </p:blipFill>
          <p:spPr>
            <a:xfrm>
              <a:off x="747268" y="1269111"/>
              <a:ext cx="304800" cy="198120"/>
            </a:xfrm>
            <a:prstGeom prst="rect">
              <a:avLst/>
            </a:prstGeom>
          </p:spPr>
        </p:pic>
        <p:sp>
          <p:nvSpPr>
            <p:cNvPr id="21" name="Rectangle 105168">
              <a:extLst>
                <a:ext uri="{FF2B5EF4-FFF2-40B4-BE49-F238E27FC236}">
                  <a16:creationId xmlns:a16="http://schemas.microsoft.com/office/drawing/2014/main" id="{4904FE58-E644-4452-BB8C-585005869787}"/>
                </a:ext>
              </a:extLst>
            </p:cNvPr>
            <p:cNvSpPr/>
            <p:nvPr/>
          </p:nvSpPr>
          <p:spPr>
            <a:xfrm>
              <a:off x="791210" y="1317498"/>
              <a:ext cx="170426"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19</a:t>
              </a:r>
              <a:endParaRPr lang="es-ES" sz="1200">
                <a:solidFill>
                  <a:srgbClr val="000000"/>
                </a:solidFill>
                <a:effectLst/>
                <a:latin typeface="Arial" panose="020B0604020202020204" pitchFamily="34" charset="0"/>
                <a:ea typeface="Arial" panose="020B0604020202020204" pitchFamily="34" charset="0"/>
              </a:endParaRPr>
            </a:p>
          </p:txBody>
        </p:sp>
        <p:sp>
          <p:nvSpPr>
            <p:cNvPr id="22" name="Rectangle 105169">
              <a:extLst>
                <a:ext uri="{FF2B5EF4-FFF2-40B4-BE49-F238E27FC236}">
                  <a16:creationId xmlns:a16="http://schemas.microsoft.com/office/drawing/2014/main" id="{ACFF29C1-FFC4-4DC4-9F4A-0F895103D4E3}"/>
                </a:ext>
              </a:extLst>
            </p:cNvPr>
            <p:cNvSpPr/>
            <p:nvPr/>
          </p:nvSpPr>
          <p:spPr>
            <a:xfrm>
              <a:off x="919226" y="1317498"/>
              <a:ext cx="122643"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sp>
          <p:nvSpPr>
            <p:cNvPr id="23" name="Rectangle 13252">
              <a:extLst>
                <a:ext uri="{FF2B5EF4-FFF2-40B4-BE49-F238E27FC236}">
                  <a16:creationId xmlns:a16="http://schemas.microsoft.com/office/drawing/2014/main" id="{CAACFA1D-36BC-4CCE-A7F4-3A6F3FAA9913}"/>
                </a:ext>
              </a:extLst>
            </p:cNvPr>
            <p:cNvSpPr/>
            <p:nvPr/>
          </p:nvSpPr>
          <p:spPr>
            <a:xfrm>
              <a:off x="680974" y="142112"/>
              <a:ext cx="2076884"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Estadistica de la </a:t>
              </a:r>
              <a:endParaRPr lang="es-ES" sz="1200">
                <a:solidFill>
                  <a:srgbClr val="000000"/>
                </a:solidFill>
                <a:effectLst/>
                <a:latin typeface="Arial" panose="020B0604020202020204" pitchFamily="34" charset="0"/>
                <a:ea typeface="Arial" panose="020B0604020202020204" pitchFamily="34" charset="0"/>
              </a:endParaRPr>
            </a:p>
          </p:txBody>
        </p:sp>
        <p:sp>
          <p:nvSpPr>
            <p:cNvPr id="24" name="Rectangle 13253">
              <a:extLst>
                <a:ext uri="{FF2B5EF4-FFF2-40B4-BE49-F238E27FC236}">
                  <a16:creationId xmlns:a16="http://schemas.microsoft.com/office/drawing/2014/main" id="{5071A650-BBA8-4E4C-8F5C-BF0BAFA4D4DF}"/>
                </a:ext>
              </a:extLst>
            </p:cNvPr>
            <p:cNvSpPr/>
            <p:nvPr/>
          </p:nvSpPr>
          <p:spPr>
            <a:xfrm>
              <a:off x="1005586" y="421005"/>
              <a:ext cx="1145007"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pregunta</a:t>
              </a:r>
              <a:endParaRPr lang="es-ES" sz="1200">
                <a:solidFill>
                  <a:srgbClr val="000000"/>
                </a:solidFill>
                <a:effectLst/>
                <a:latin typeface="Arial" panose="020B0604020202020204" pitchFamily="34" charset="0"/>
                <a:ea typeface="Arial" panose="020B0604020202020204" pitchFamily="34" charset="0"/>
              </a:endParaRPr>
            </a:p>
          </p:txBody>
        </p:sp>
        <p:sp>
          <p:nvSpPr>
            <p:cNvPr id="25" name="Shape 112799">
              <a:extLst>
                <a:ext uri="{FF2B5EF4-FFF2-40B4-BE49-F238E27FC236}">
                  <a16:creationId xmlns:a16="http://schemas.microsoft.com/office/drawing/2014/main" id="{4407A4B7-DBF2-451C-B1D6-F274249D5A00}"/>
                </a:ext>
              </a:extLst>
            </p:cNvPr>
            <p:cNvSpPr/>
            <p:nvPr/>
          </p:nvSpPr>
          <p:spPr>
            <a:xfrm>
              <a:off x="2331085" y="1443545"/>
              <a:ext cx="463258" cy="642938"/>
            </a:xfrm>
            <a:custGeom>
              <a:avLst/>
              <a:gdLst/>
              <a:ahLst/>
              <a:cxnLst/>
              <a:rect l="0" t="0" r="0" b="0"/>
              <a:pathLst>
                <a:path w="463258" h="642938">
                  <a:moveTo>
                    <a:pt x="0" y="0"/>
                  </a:moveTo>
                  <a:lnTo>
                    <a:pt x="463258" y="0"/>
                  </a:lnTo>
                  <a:lnTo>
                    <a:pt x="463258" y="642938"/>
                  </a:lnTo>
                  <a:lnTo>
                    <a:pt x="0" y="642938"/>
                  </a:lnTo>
                  <a:lnTo>
                    <a:pt x="0" y="0"/>
                  </a:lnTo>
                </a:path>
              </a:pathLst>
            </a:custGeom>
            <a:ln w="0" cap="flat">
              <a:miter lim="127000"/>
            </a:ln>
          </p:spPr>
          <p:style>
            <a:lnRef idx="0">
              <a:srgbClr val="000000">
                <a:alpha val="0"/>
              </a:srgbClr>
            </a:lnRef>
            <a:fillRef idx="1">
              <a:srgbClr val="F2F2F2">
                <a:alpha val="38823"/>
              </a:srgbClr>
            </a:fillRef>
            <a:effectRef idx="0">
              <a:scrgbClr r="0" g="0" b="0"/>
            </a:effectRef>
            <a:fontRef idx="none"/>
          </p:style>
          <p:txBody>
            <a:bodyPr/>
            <a:lstStyle/>
            <a:p>
              <a:endParaRPr lang="es-ES"/>
            </a:p>
          </p:txBody>
        </p:sp>
        <p:sp>
          <p:nvSpPr>
            <p:cNvPr id="26" name="Shape 112800">
              <a:extLst>
                <a:ext uri="{FF2B5EF4-FFF2-40B4-BE49-F238E27FC236}">
                  <a16:creationId xmlns:a16="http://schemas.microsoft.com/office/drawing/2014/main" id="{CAAF58DA-8DFD-4996-BE10-09B2D3E6AEE7}"/>
                </a:ext>
              </a:extLst>
            </p:cNvPr>
            <p:cNvSpPr/>
            <p:nvPr/>
          </p:nvSpPr>
          <p:spPr>
            <a:xfrm>
              <a:off x="2391156" y="1519386"/>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a:p>
          </p:txBody>
        </p:sp>
        <p:sp>
          <p:nvSpPr>
            <p:cNvPr id="27" name="Rectangle 13256">
              <a:extLst>
                <a:ext uri="{FF2B5EF4-FFF2-40B4-BE49-F238E27FC236}">
                  <a16:creationId xmlns:a16="http://schemas.microsoft.com/office/drawing/2014/main" id="{B44D4EB9-8EAA-4A02-9603-E9D71A2A6AF8}"/>
                </a:ext>
              </a:extLst>
            </p:cNvPr>
            <p:cNvSpPr/>
            <p:nvPr/>
          </p:nvSpPr>
          <p:spPr>
            <a:xfrm>
              <a:off x="2481072" y="1497584"/>
              <a:ext cx="103880"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Si</a:t>
              </a:r>
              <a:endParaRPr lang="es-ES" sz="1200">
                <a:solidFill>
                  <a:srgbClr val="000000"/>
                </a:solidFill>
                <a:effectLst/>
                <a:latin typeface="Arial" panose="020B0604020202020204" pitchFamily="34" charset="0"/>
                <a:ea typeface="Arial" panose="020B0604020202020204" pitchFamily="34" charset="0"/>
              </a:endParaRPr>
            </a:p>
          </p:txBody>
        </p:sp>
        <p:sp>
          <p:nvSpPr>
            <p:cNvPr id="28" name="Shape 112801">
              <a:extLst>
                <a:ext uri="{FF2B5EF4-FFF2-40B4-BE49-F238E27FC236}">
                  <a16:creationId xmlns:a16="http://schemas.microsoft.com/office/drawing/2014/main" id="{BC2E8A30-103A-4CEA-B071-C5A49C923555}"/>
                </a:ext>
              </a:extLst>
            </p:cNvPr>
            <p:cNvSpPr/>
            <p:nvPr/>
          </p:nvSpPr>
          <p:spPr>
            <a:xfrm>
              <a:off x="2391156" y="1733635"/>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a:p>
          </p:txBody>
        </p:sp>
        <p:sp>
          <p:nvSpPr>
            <p:cNvPr id="29" name="Rectangle 13258">
              <a:extLst>
                <a:ext uri="{FF2B5EF4-FFF2-40B4-BE49-F238E27FC236}">
                  <a16:creationId xmlns:a16="http://schemas.microsoft.com/office/drawing/2014/main" id="{9DFA1E3F-77D3-4AC0-8CC2-61A0A9A62D1D}"/>
                </a:ext>
              </a:extLst>
            </p:cNvPr>
            <p:cNvSpPr/>
            <p:nvPr/>
          </p:nvSpPr>
          <p:spPr>
            <a:xfrm>
              <a:off x="2481072" y="1711959"/>
              <a:ext cx="177406"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a:t>
              </a:r>
              <a:endParaRPr lang="es-ES" sz="1200">
                <a:solidFill>
                  <a:srgbClr val="000000"/>
                </a:solidFill>
                <a:effectLst/>
                <a:latin typeface="Arial" panose="020B0604020202020204" pitchFamily="34" charset="0"/>
                <a:ea typeface="Arial" panose="020B0604020202020204" pitchFamily="34" charset="0"/>
              </a:endParaRPr>
            </a:p>
          </p:txBody>
        </p:sp>
        <p:sp>
          <p:nvSpPr>
            <p:cNvPr id="30" name="Shape 112802">
              <a:extLst>
                <a:ext uri="{FF2B5EF4-FFF2-40B4-BE49-F238E27FC236}">
                  <a16:creationId xmlns:a16="http://schemas.microsoft.com/office/drawing/2014/main" id="{87C12002-70E9-4A0D-9C39-16C3703591FA}"/>
                </a:ext>
              </a:extLst>
            </p:cNvPr>
            <p:cNvSpPr/>
            <p:nvPr/>
          </p:nvSpPr>
          <p:spPr>
            <a:xfrm>
              <a:off x="2391156" y="1948011"/>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a:p>
          </p:txBody>
        </p:sp>
        <p:sp>
          <p:nvSpPr>
            <p:cNvPr id="31" name="Rectangle 13260">
              <a:extLst>
                <a:ext uri="{FF2B5EF4-FFF2-40B4-BE49-F238E27FC236}">
                  <a16:creationId xmlns:a16="http://schemas.microsoft.com/office/drawing/2014/main" id="{66E7D82C-2624-4EC3-A373-168BCCCAD985}"/>
                </a:ext>
              </a:extLst>
            </p:cNvPr>
            <p:cNvSpPr/>
            <p:nvPr/>
          </p:nvSpPr>
          <p:spPr>
            <a:xfrm>
              <a:off x="2481072" y="1926208"/>
              <a:ext cx="347059"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 sé</a:t>
              </a:r>
              <a:endParaRPr lang="es-ES" sz="1200">
                <a:solidFill>
                  <a:srgbClr val="000000"/>
                </a:solidFill>
                <a:effectLst/>
                <a:latin typeface="Arial" panose="020B0604020202020204" pitchFamily="34" charset="0"/>
                <a:ea typeface="Arial" panose="020B0604020202020204" pitchFamily="34" charset="0"/>
              </a:endParaRPr>
            </a:p>
          </p:txBody>
        </p:sp>
        <p:sp>
          <p:nvSpPr>
            <p:cNvPr id="32" name="Shape 13261">
              <a:extLst>
                <a:ext uri="{FF2B5EF4-FFF2-40B4-BE49-F238E27FC236}">
                  <a16:creationId xmlns:a16="http://schemas.microsoft.com/office/drawing/2014/main" id="{D9C25865-406A-49E9-9D80-C6CB53171856}"/>
                </a:ext>
              </a:extLst>
            </p:cNvPr>
            <p:cNvSpPr/>
            <p:nvPr/>
          </p:nvSpPr>
          <p:spPr>
            <a:xfrm>
              <a:off x="381" y="0"/>
              <a:ext cx="2870200" cy="2857500"/>
            </a:xfrm>
            <a:custGeom>
              <a:avLst/>
              <a:gdLst/>
              <a:ahLst/>
              <a:cxnLst/>
              <a:rect l="0" t="0" r="0" b="0"/>
              <a:pathLst>
                <a:path w="2870200" h="2857500">
                  <a:moveTo>
                    <a:pt x="0" y="2857500"/>
                  </a:moveTo>
                  <a:lnTo>
                    <a:pt x="2870200" y="2857500"/>
                  </a:lnTo>
                  <a:lnTo>
                    <a:pt x="2870200" y="0"/>
                  </a:lnTo>
                  <a:lnTo>
                    <a:pt x="0" y="0"/>
                  </a:lnTo>
                  <a:close/>
                </a:path>
              </a:pathLst>
            </a:custGeom>
            <a:ln w="9525" cap="flat">
              <a:round/>
            </a:ln>
          </p:spPr>
          <p:style>
            <a:lnRef idx="1">
              <a:srgbClr val="BFBFBF"/>
            </a:lnRef>
            <a:fillRef idx="0">
              <a:srgbClr val="000000">
                <a:alpha val="0"/>
              </a:srgbClr>
            </a:fillRef>
            <a:effectRef idx="0">
              <a:scrgbClr r="0" g="0" b="0"/>
            </a:effectRef>
            <a:fontRef idx="none"/>
          </p:style>
          <p:txBody>
            <a:bodyPr/>
            <a:lstStyle/>
            <a:p>
              <a:endParaRPr lang="es-ES"/>
            </a:p>
          </p:txBody>
        </p:sp>
      </p:grpSp>
      <p:sp>
        <p:nvSpPr>
          <p:cNvPr id="33" name="Rectángulo 32">
            <a:extLst>
              <a:ext uri="{FF2B5EF4-FFF2-40B4-BE49-F238E27FC236}">
                <a16:creationId xmlns:a16="http://schemas.microsoft.com/office/drawing/2014/main" id="{15944649-917A-4A1F-BD09-40557A6390CF}"/>
              </a:ext>
            </a:extLst>
          </p:cNvPr>
          <p:cNvSpPr/>
          <p:nvPr/>
        </p:nvSpPr>
        <p:spPr>
          <a:xfrm>
            <a:off x="1153388" y="2537987"/>
            <a:ext cx="6096000" cy="2554545"/>
          </a:xfrm>
          <a:prstGeom prst="rect">
            <a:avLst/>
          </a:prstGeom>
        </p:spPr>
        <p:txBody>
          <a:bodyPr>
            <a:spAutoFit/>
          </a:bodyPr>
          <a:lstStyle/>
          <a:p>
            <a:r>
              <a:rPr lang="es-ES" sz="3200" dirty="0"/>
              <a:t>los encuestados dijeron que si mayoritariamente y un dato menor cuantitativamente dice que no sabe, y un porcentaje menor dice que no</a:t>
            </a:r>
            <a:r>
              <a:rPr lang="es-ES" dirty="0"/>
              <a:t>. </a:t>
            </a:r>
          </a:p>
        </p:txBody>
      </p:sp>
    </p:spTree>
    <p:extLst>
      <p:ext uri="{BB962C8B-B14F-4D97-AF65-F5344CB8AC3E}">
        <p14:creationId xmlns:p14="http://schemas.microsoft.com/office/powerpoint/2010/main" val="2126054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416B1AB-75B9-44BB-8290-98B9EEC3F34A}"/>
              </a:ext>
            </a:extLst>
          </p:cNvPr>
          <p:cNvSpPr/>
          <p:nvPr/>
        </p:nvSpPr>
        <p:spPr>
          <a:xfrm>
            <a:off x="2317733" y="607151"/>
            <a:ext cx="8140370" cy="584775"/>
          </a:xfrm>
          <a:prstGeom prst="rect">
            <a:avLst/>
          </a:prstGeom>
        </p:spPr>
        <p:txBody>
          <a:bodyPr wrap="none">
            <a:spAutoFit/>
          </a:bodyPr>
          <a:lstStyle/>
          <a:p>
            <a:r>
              <a:rPr lang="es-ES" sz="3200" dirty="0"/>
              <a:t>¿Usted conoce sobre la pobreza en Guatemala?</a:t>
            </a:r>
          </a:p>
        </p:txBody>
      </p:sp>
      <p:grpSp>
        <p:nvGrpSpPr>
          <p:cNvPr id="3" name="Group 106354">
            <a:extLst>
              <a:ext uri="{FF2B5EF4-FFF2-40B4-BE49-F238E27FC236}">
                <a16:creationId xmlns:a16="http://schemas.microsoft.com/office/drawing/2014/main" id="{6A2B889F-9B5A-4A61-B7CC-50721988406E}"/>
              </a:ext>
            </a:extLst>
          </p:cNvPr>
          <p:cNvGrpSpPr/>
          <p:nvPr/>
        </p:nvGrpSpPr>
        <p:grpSpPr>
          <a:xfrm>
            <a:off x="7198959" y="1730901"/>
            <a:ext cx="3544697" cy="3396197"/>
            <a:chOff x="-3047" y="-5841"/>
            <a:chExt cx="2703576" cy="2865121"/>
          </a:xfrm>
        </p:grpSpPr>
        <p:pic>
          <p:nvPicPr>
            <p:cNvPr id="4" name="Picture 110155">
              <a:extLst>
                <a:ext uri="{FF2B5EF4-FFF2-40B4-BE49-F238E27FC236}">
                  <a16:creationId xmlns:a16="http://schemas.microsoft.com/office/drawing/2014/main" id="{F9CAF239-52D7-4268-888D-5D15ADEB58EB}"/>
                </a:ext>
              </a:extLst>
            </p:cNvPr>
            <p:cNvPicPr/>
            <p:nvPr/>
          </p:nvPicPr>
          <p:blipFill>
            <a:blip r:embed="rId2"/>
            <a:stretch>
              <a:fillRect/>
            </a:stretch>
          </p:blipFill>
          <p:spPr>
            <a:xfrm>
              <a:off x="-3047" y="-5841"/>
              <a:ext cx="2703576" cy="2865121"/>
            </a:xfrm>
            <a:prstGeom prst="rect">
              <a:avLst/>
            </a:prstGeom>
          </p:spPr>
        </p:pic>
        <p:pic>
          <p:nvPicPr>
            <p:cNvPr id="5" name="Picture 110156">
              <a:extLst>
                <a:ext uri="{FF2B5EF4-FFF2-40B4-BE49-F238E27FC236}">
                  <a16:creationId xmlns:a16="http://schemas.microsoft.com/office/drawing/2014/main" id="{30DB286E-62ED-42A3-BC00-6167DE0E18B8}"/>
                </a:ext>
              </a:extLst>
            </p:cNvPr>
            <p:cNvPicPr/>
            <p:nvPr/>
          </p:nvPicPr>
          <p:blipFill>
            <a:blip r:embed="rId3"/>
            <a:stretch>
              <a:fillRect/>
            </a:stretch>
          </p:blipFill>
          <p:spPr>
            <a:xfrm>
              <a:off x="212344" y="641350"/>
              <a:ext cx="2002536" cy="2215896"/>
            </a:xfrm>
            <a:prstGeom prst="rect">
              <a:avLst/>
            </a:prstGeom>
          </p:spPr>
        </p:pic>
        <p:pic>
          <p:nvPicPr>
            <p:cNvPr id="6" name="Picture 110157">
              <a:extLst>
                <a:ext uri="{FF2B5EF4-FFF2-40B4-BE49-F238E27FC236}">
                  <a16:creationId xmlns:a16="http://schemas.microsoft.com/office/drawing/2014/main" id="{707CA619-B68F-4C79-B6E6-916BB89BFEF0}"/>
                </a:ext>
              </a:extLst>
            </p:cNvPr>
            <p:cNvPicPr/>
            <p:nvPr/>
          </p:nvPicPr>
          <p:blipFill>
            <a:blip r:embed="rId4"/>
            <a:stretch>
              <a:fillRect/>
            </a:stretch>
          </p:blipFill>
          <p:spPr>
            <a:xfrm>
              <a:off x="-3047" y="1562862"/>
              <a:ext cx="1207008" cy="957072"/>
            </a:xfrm>
            <a:prstGeom prst="rect">
              <a:avLst/>
            </a:prstGeom>
          </p:spPr>
        </p:pic>
        <p:pic>
          <p:nvPicPr>
            <p:cNvPr id="7" name="Picture 110158">
              <a:extLst>
                <a:ext uri="{FF2B5EF4-FFF2-40B4-BE49-F238E27FC236}">
                  <a16:creationId xmlns:a16="http://schemas.microsoft.com/office/drawing/2014/main" id="{F2681D22-1D5A-4347-8413-E7D3CB127F27}"/>
                </a:ext>
              </a:extLst>
            </p:cNvPr>
            <p:cNvPicPr/>
            <p:nvPr/>
          </p:nvPicPr>
          <p:blipFill>
            <a:blip r:embed="rId5"/>
            <a:stretch>
              <a:fillRect/>
            </a:stretch>
          </p:blipFill>
          <p:spPr>
            <a:xfrm>
              <a:off x="-3047" y="651510"/>
              <a:ext cx="1267968" cy="1298448"/>
            </a:xfrm>
            <a:prstGeom prst="rect">
              <a:avLst/>
            </a:prstGeom>
          </p:spPr>
        </p:pic>
        <p:sp>
          <p:nvSpPr>
            <p:cNvPr id="8" name="Shape 13269">
              <a:extLst>
                <a:ext uri="{FF2B5EF4-FFF2-40B4-BE49-F238E27FC236}">
                  <a16:creationId xmlns:a16="http://schemas.microsoft.com/office/drawing/2014/main" id="{C191BD60-4588-47EE-A606-3CCEB0DF17B5}"/>
                </a:ext>
              </a:extLst>
            </p:cNvPr>
            <p:cNvSpPr/>
            <p:nvPr/>
          </p:nvSpPr>
          <p:spPr>
            <a:xfrm>
              <a:off x="360172" y="824357"/>
              <a:ext cx="1661033" cy="1881124"/>
            </a:xfrm>
            <a:custGeom>
              <a:avLst/>
              <a:gdLst/>
              <a:ahLst/>
              <a:cxnLst/>
              <a:rect l="0" t="0" r="0" b="0"/>
              <a:pathLst>
                <a:path w="1661033" h="1881124">
                  <a:moveTo>
                    <a:pt x="720471" y="0"/>
                  </a:moveTo>
                  <a:cubicBezTo>
                    <a:pt x="1239901" y="0"/>
                    <a:pt x="1661033" y="421132"/>
                    <a:pt x="1661033" y="940562"/>
                  </a:cubicBezTo>
                  <a:cubicBezTo>
                    <a:pt x="1661033" y="1459992"/>
                    <a:pt x="1239901" y="1881124"/>
                    <a:pt x="720471" y="1881124"/>
                  </a:cubicBezTo>
                  <a:cubicBezTo>
                    <a:pt x="442468" y="1881124"/>
                    <a:pt x="178689" y="1758188"/>
                    <a:pt x="0" y="1545209"/>
                  </a:cubicBezTo>
                  <a:lnTo>
                    <a:pt x="720471" y="940562"/>
                  </a:lnTo>
                  <a:lnTo>
                    <a:pt x="720471" y="0"/>
                  </a:lnTo>
                  <a:close/>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s-ES"/>
            </a:p>
          </p:txBody>
        </p:sp>
        <p:sp>
          <p:nvSpPr>
            <p:cNvPr id="9" name="Shape 13270">
              <a:extLst>
                <a:ext uri="{FF2B5EF4-FFF2-40B4-BE49-F238E27FC236}">
                  <a16:creationId xmlns:a16="http://schemas.microsoft.com/office/drawing/2014/main" id="{19699A9B-0C83-43DF-9D50-36D2032D5883}"/>
                </a:ext>
              </a:extLst>
            </p:cNvPr>
            <p:cNvSpPr/>
            <p:nvPr/>
          </p:nvSpPr>
          <p:spPr>
            <a:xfrm>
              <a:off x="140081" y="1764919"/>
              <a:ext cx="940562" cy="604647"/>
            </a:xfrm>
            <a:custGeom>
              <a:avLst/>
              <a:gdLst/>
              <a:ahLst/>
              <a:cxnLst/>
              <a:rect l="0" t="0" r="0" b="0"/>
              <a:pathLst>
                <a:path w="940562" h="604647">
                  <a:moveTo>
                    <a:pt x="0" y="0"/>
                  </a:moveTo>
                  <a:lnTo>
                    <a:pt x="940562" y="0"/>
                  </a:lnTo>
                  <a:lnTo>
                    <a:pt x="220091" y="604647"/>
                  </a:lnTo>
                  <a:cubicBezTo>
                    <a:pt x="77851" y="435229"/>
                    <a:pt x="0" y="221107"/>
                    <a:pt x="0" y="0"/>
                  </a:cubicBezTo>
                  <a:close/>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s-ES"/>
            </a:p>
          </p:txBody>
        </p:sp>
        <p:sp>
          <p:nvSpPr>
            <p:cNvPr id="10" name="Shape 13271">
              <a:extLst>
                <a:ext uri="{FF2B5EF4-FFF2-40B4-BE49-F238E27FC236}">
                  <a16:creationId xmlns:a16="http://schemas.microsoft.com/office/drawing/2014/main" id="{1841C7F2-E196-4024-8F2D-425A61473C04}"/>
                </a:ext>
              </a:extLst>
            </p:cNvPr>
            <p:cNvSpPr/>
            <p:nvPr/>
          </p:nvSpPr>
          <p:spPr>
            <a:xfrm>
              <a:off x="140081" y="824357"/>
              <a:ext cx="940562" cy="940562"/>
            </a:xfrm>
            <a:custGeom>
              <a:avLst/>
              <a:gdLst/>
              <a:ahLst/>
              <a:cxnLst/>
              <a:rect l="0" t="0" r="0" b="0"/>
              <a:pathLst>
                <a:path w="940562" h="940562">
                  <a:moveTo>
                    <a:pt x="940562" y="0"/>
                  </a:moveTo>
                  <a:lnTo>
                    <a:pt x="940562" y="940562"/>
                  </a:lnTo>
                  <a:lnTo>
                    <a:pt x="0" y="940562"/>
                  </a:lnTo>
                  <a:cubicBezTo>
                    <a:pt x="0" y="421132"/>
                    <a:pt x="421132" y="0"/>
                    <a:pt x="940562" y="0"/>
                  </a:cubicBezTo>
                  <a:close/>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s-ES"/>
            </a:p>
          </p:txBody>
        </p:sp>
        <p:pic>
          <p:nvPicPr>
            <p:cNvPr id="11" name="Picture 13273">
              <a:extLst>
                <a:ext uri="{FF2B5EF4-FFF2-40B4-BE49-F238E27FC236}">
                  <a16:creationId xmlns:a16="http://schemas.microsoft.com/office/drawing/2014/main" id="{1BB019DA-9472-4A1A-97F9-C99A93CFFC13}"/>
                </a:ext>
              </a:extLst>
            </p:cNvPr>
            <p:cNvPicPr/>
            <p:nvPr/>
          </p:nvPicPr>
          <p:blipFill>
            <a:blip r:embed="rId6"/>
            <a:stretch>
              <a:fillRect/>
            </a:stretch>
          </p:blipFill>
          <p:spPr>
            <a:xfrm>
              <a:off x="1331976" y="1840713"/>
              <a:ext cx="399275" cy="295681"/>
            </a:xfrm>
            <a:prstGeom prst="rect">
              <a:avLst/>
            </a:prstGeom>
          </p:spPr>
        </p:pic>
        <p:pic>
          <p:nvPicPr>
            <p:cNvPr id="12" name="Picture 110159">
              <a:extLst>
                <a:ext uri="{FF2B5EF4-FFF2-40B4-BE49-F238E27FC236}">
                  <a16:creationId xmlns:a16="http://schemas.microsoft.com/office/drawing/2014/main" id="{0C9E253B-2343-432F-9A39-BFEC653013E6}"/>
                </a:ext>
              </a:extLst>
            </p:cNvPr>
            <p:cNvPicPr/>
            <p:nvPr/>
          </p:nvPicPr>
          <p:blipFill>
            <a:blip r:embed="rId7"/>
            <a:stretch>
              <a:fillRect/>
            </a:stretch>
          </p:blipFill>
          <p:spPr>
            <a:xfrm>
              <a:off x="1352296" y="1863598"/>
              <a:ext cx="304800" cy="198120"/>
            </a:xfrm>
            <a:prstGeom prst="rect">
              <a:avLst/>
            </a:prstGeom>
          </p:spPr>
        </p:pic>
        <p:sp>
          <p:nvSpPr>
            <p:cNvPr id="13" name="Rectangle 105178">
              <a:extLst>
                <a:ext uri="{FF2B5EF4-FFF2-40B4-BE49-F238E27FC236}">
                  <a16:creationId xmlns:a16="http://schemas.microsoft.com/office/drawing/2014/main" id="{44A88A5A-C032-4849-B0A5-154922F8989B}"/>
                </a:ext>
              </a:extLst>
            </p:cNvPr>
            <p:cNvSpPr/>
            <p:nvPr/>
          </p:nvSpPr>
          <p:spPr>
            <a:xfrm>
              <a:off x="1396238" y="1912874"/>
              <a:ext cx="170426"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64</a:t>
              </a:r>
              <a:endParaRPr lang="es-ES" sz="1200">
                <a:solidFill>
                  <a:srgbClr val="000000"/>
                </a:solidFill>
                <a:effectLst/>
                <a:latin typeface="Arial" panose="020B0604020202020204" pitchFamily="34" charset="0"/>
                <a:ea typeface="Arial" panose="020B0604020202020204" pitchFamily="34" charset="0"/>
              </a:endParaRPr>
            </a:p>
          </p:txBody>
        </p:sp>
        <p:sp>
          <p:nvSpPr>
            <p:cNvPr id="14" name="Rectangle 105179">
              <a:extLst>
                <a:ext uri="{FF2B5EF4-FFF2-40B4-BE49-F238E27FC236}">
                  <a16:creationId xmlns:a16="http://schemas.microsoft.com/office/drawing/2014/main" id="{49563D30-1010-4700-A101-A66960B0B570}"/>
                </a:ext>
              </a:extLst>
            </p:cNvPr>
            <p:cNvSpPr/>
            <p:nvPr/>
          </p:nvSpPr>
          <p:spPr>
            <a:xfrm>
              <a:off x="1524254" y="1912874"/>
              <a:ext cx="122643"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5" name="Picture 13277">
              <a:extLst>
                <a:ext uri="{FF2B5EF4-FFF2-40B4-BE49-F238E27FC236}">
                  <a16:creationId xmlns:a16="http://schemas.microsoft.com/office/drawing/2014/main" id="{E3754C32-F185-49F0-8DAB-98F7B5EB45CB}"/>
                </a:ext>
              </a:extLst>
            </p:cNvPr>
            <p:cNvPicPr/>
            <p:nvPr/>
          </p:nvPicPr>
          <p:blipFill>
            <a:blip r:embed="rId8"/>
            <a:stretch>
              <a:fillRect/>
            </a:stretch>
          </p:blipFill>
          <p:spPr>
            <a:xfrm>
              <a:off x="463296" y="1802613"/>
              <a:ext cx="399275" cy="295681"/>
            </a:xfrm>
            <a:prstGeom prst="rect">
              <a:avLst/>
            </a:prstGeom>
          </p:spPr>
        </p:pic>
        <p:pic>
          <p:nvPicPr>
            <p:cNvPr id="16" name="Picture 110160">
              <a:extLst>
                <a:ext uri="{FF2B5EF4-FFF2-40B4-BE49-F238E27FC236}">
                  <a16:creationId xmlns:a16="http://schemas.microsoft.com/office/drawing/2014/main" id="{83152D9F-1AA5-475E-BF09-A0D808E8AD65}"/>
                </a:ext>
              </a:extLst>
            </p:cNvPr>
            <p:cNvPicPr/>
            <p:nvPr/>
          </p:nvPicPr>
          <p:blipFill>
            <a:blip r:embed="rId9"/>
            <a:stretch>
              <a:fillRect/>
            </a:stretch>
          </p:blipFill>
          <p:spPr>
            <a:xfrm>
              <a:off x="482600" y="1822958"/>
              <a:ext cx="304800" cy="201168"/>
            </a:xfrm>
            <a:prstGeom prst="rect">
              <a:avLst/>
            </a:prstGeom>
          </p:spPr>
        </p:pic>
        <p:sp>
          <p:nvSpPr>
            <p:cNvPr id="17" name="Rectangle 105176">
              <a:extLst>
                <a:ext uri="{FF2B5EF4-FFF2-40B4-BE49-F238E27FC236}">
                  <a16:creationId xmlns:a16="http://schemas.microsoft.com/office/drawing/2014/main" id="{51ACDDC5-0533-4B24-B4FD-3ED1AC4352FE}"/>
                </a:ext>
              </a:extLst>
            </p:cNvPr>
            <p:cNvSpPr/>
            <p:nvPr/>
          </p:nvSpPr>
          <p:spPr>
            <a:xfrm>
              <a:off x="528193" y="1874774"/>
              <a:ext cx="170426"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11</a:t>
              </a:r>
              <a:endParaRPr lang="es-ES" sz="1200">
                <a:solidFill>
                  <a:srgbClr val="000000"/>
                </a:solidFill>
                <a:effectLst/>
                <a:latin typeface="Arial" panose="020B0604020202020204" pitchFamily="34" charset="0"/>
                <a:ea typeface="Arial" panose="020B0604020202020204" pitchFamily="34" charset="0"/>
              </a:endParaRPr>
            </a:p>
          </p:txBody>
        </p:sp>
        <p:sp>
          <p:nvSpPr>
            <p:cNvPr id="18" name="Rectangle 105177">
              <a:extLst>
                <a:ext uri="{FF2B5EF4-FFF2-40B4-BE49-F238E27FC236}">
                  <a16:creationId xmlns:a16="http://schemas.microsoft.com/office/drawing/2014/main" id="{267FCEDB-19E3-452D-8AC1-57E1DFE377A3}"/>
                </a:ext>
              </a:extLst>
            </p:cNvPr>
            <p:cNvSpPr/>
            <p:nvPr/>
          </p:nvSpPr>
          <p:spPr>
            <a:xfrm>
              <a:off x="656209" y="1874774"/>
              <a:ext cx="122643"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9" name="Picture 13281">
              <a:extLst>
                <a:ext uri="{FF2B5EF4-FFF2-40B4-BE49-F238E27FC236}">
                  <a16:creationId xmlns:a16="http://schemas.microsoft.com/office/drawing/2014/main" id="{282BEAB3-3F38-4A4D-AC22-D5D7B7CE762C}"/>
                </a:ext>
              </a:extLst>
            </p:cNvPr>
            <p:cNvPicPr/>
            <p:nvPr/>
          </p:nvPicPr>
          <p:blipFill>
            <a:blip r:embed="rId6"/>
            <a:stretch>
              <a:fillRect/>
            </a:stretch>
          </p:blipFill>
          <p:spPr>
            <a:xfrm>
              <a:off x="573024" y="1308836"/>
              <a:ext cx="399275" cy="295681"/>
            </a:xfrm>
            <a:prstGeom prst="rect">
              <a:avLst/>
            </a:prstGeom>
          </p:spPr>
        </p:pic>
        <p:pic>
          <p:nvPicPr>
            <p:cNvPr id="20" name="Picture 110161">
              <a:extLst>
                <a:ext uri="{FF2B5EF4-FFF2-40B4-BE49-F238E27FC236}">
                  <a16:creationId xmlns:a16="http://schemas.microsoft.com/office/drawing/2014/main" id="{F4920E3B-C544-428A-98EC-0C6D935E1AE2}"/>
                </a:ext>
              </a:extLst>
            </p:cNvPr>
            <p:cNvPicPr/>
            <p:nvPr/>
          </p:nvPicPr>
          <p:blipFill>
            <a:blip r:embed="rId10"/>
            <a:stretch>
              <a:fillRect/>
            </a:stretch>
          </p:blipFill>
          <p:spPr>
            <a:xfrm>
              <a:off x="593344" y="1330198"/>
              <a:ext cx="304800" cy="198120"/>
            </a:xfrm>
            <a:prstGeom prst="rect">
              <a:avLst/>
            </a:prstGeom>
          </p:spPr>
        </p:pic>
        <p:sp>
          <p:nvSpPr>
            <p:cNvPr id="21" name="Rectangle 105174">
              <a:extLst>
                <a:ext uri="{FF2B5EF4-FFF2-40B4-BE49-F238E27FC236}">
                  <a16:creationId xmlns:a16="http://schemas.microsoft.com/office/drawing/2014/main" id="{37CB411A-8386-4D97-BE36-88993D139610}"/>
                </a:ext>
              </a:extLst>
            </p:cNvPr>
            <p:cNvSpPr/>
            <p:nvPr/>
          </p:nvSpPr>
          <p:spPr>
            <a:xfrm>
              <a:off x="637286" y="1381379"/>
              <a:ext cx="170426"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25</a:t>
              </a:r>
              <a:endParaRPr lang="es-ES" sz="1200">
                <a:solidFill>
                  <a:srgbClr val="000000"/>
                </a:solidFill>
                <a:effectLst/>
                <a:latin typeface="Arial" panose="020B0604020202020204" pitchFamily="34" charset="0"/>
                <a:ea typeface="Arial" panose="020B0604020202020204" pitchFamily="34" charset="0"/>
              </a:endParaRPr>
            </a:p>
          </p:txBody>
        </p:sp>
        <p:sp>
          <p:nvSpPr>
            <p:cNvPr id="22" name="Rectangle 105175">
              <a:extLst>
                <a:ext uri="{FF2B5EF4-FFF2-40B4-BE49-F238E27FC236}">
                  <a16:creationId xmlns:a16="http://schemas.microsoft.com/office/drawing/2014/main" id="{403178F9-0E2F-4541-812E-4E0230CD1EF2}"/>
                </a:ext>
              </a:extLst>
            </p:cNvPr>
            <p:cNvSpPr/>
            <p:nvPr/>
          </p:nvSpPr>
          <p:spPr>
            <a:xfrm>
              <a:off x="765302" y="1381379"/>
              <a:ext cx="122643" cy="171355"/>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sp>
          <p:nvSpPr>
            <p:cNvPr id="23" name="Rectangle 13284">
              <a:extLst>
                <a:ext uri="{FF2B5EF4-FFF2-40B4-BE49-F238E27FC236}">
                  <a16:creationId xmlns:a16="http://schemas.microsoft.com/office/drawing/2014/main" id="{16990352-D93B-4D72-A2FF-CC255685CC42}"/>
                </a:ext>
              </a:extLst>
            </p:cNvPr>
            <p:cNvSpPr/>
            <p:nvPr/>
          </p:nvSpPr>
          <p:spPr>
            <a:xfrm>
              <a:off x="595884" y="142494"/>
              <a:ext cx="2076884"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Estadistica de la </a:t>
              </a:r>
              <a:endParaRPr lang="es-ES" sz="1200">
                <a:solidFill>
                  <a:srgbClr val="000000"/>
                </a:solidFill>
                <a:effectLst/>
                <a:latin typeface="Arial" panose="020B0604020202020204" pitchFamily="34" charset="0"/>
                <a:ea typeface="Arial" panose="020B0604020202020204" pitchFamily="34" charset="0"/>
              </a:endParaRPr>
            </a:p>
          </p:txBody>
        </p:sp>
        <p:sp>
          <p:nvSpPr>
            <p:cNvPr id="24" name="Rectangle 13285">
              <a:extLst>
                <a:ext uri="{FF2B5EF4-FFF2-40B4-BE49-F238E27FC236}">
                  <a16:creationId xmlns:a16="http://schemas.microsoft.com/office/drawing/2014/main" id="{153297D3-F5A1-4FF5-BEC9-A17633F8AB4E}"/>
                </a:ext>
              </a:extLst>
            </p:cNvPr>
            <p:cNvSpPr/>
            <p:nvPr/>
          </p:nvSpPr>
          <p:spPr>
            <a:xfrm>
              <a:off x="920496" y="421386"/>
              <a:ext cx="1145007"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pregunta</a:t>
              </a:r>
              <a:endParaRPr lang="es-ES" sz="1200">
                <a:solidFill>
                  <a:srgbClr val="000000"/>
                </a:solidFill>
                <a:effectLst/>
                <a:latin typeface="Arial" panose="020B0604020202020204" pitchFamily="34" charset="0"/>
                <a:ea typeface="Arial" panose="020B0604020202020204" pitchFamily="34" charset="0"/>
              </a:endParaRPr>
            </a:p>
          </p:txBody>
        </p:sp>
        <p:sp>
          <p:nvSpPr>
            <p:cNvPr id="25" name="Shape 112807">
              <a:extLst>
                <a:ext uri="{FF2B5EF4-FFF2-40B4-BE49-F238E27FC236}">
                  <a16:creationId xmlns:a16="http://schemas.microsoft.com/office/drawing/2014/main" id="{9FF359CC-42A2-4B6C-82D7-D0BE8A20D969}"/>
                </a:ext>
              </a:extLst>
            </p:cNvPr>
            <p:cNvSpPr/>
            <p:nvPr/>
          </p:nvSpPr>
          <p:spPr>
            <a:xfrm>
              <a:off x="2160905" y="1443418"/>
              <a:ext cx="463258" cy="642938"/>
            </a:xfrm>
            <a:custGeom>
              <a:avLst/>
              <a:gdLst/>
              <a:ahLst/>
              <a:cxnLst/>
              <a:rect l="0" t="0" r="0" b="0"/>
              <a:pathLst>
                <a:path w="463258" h="642938">
                  <a:moveTo>
                    <a:pt x="0" y="0"/>
                  </a:moveTo>
                  <a:lnTo>
                    <a:pt x="463258" y="0"/>
                  </a:lnTo>
                  <a:lnTo>
                    <a:pt x="463258" y="642938"/>
                  </a:lnTo>
                  <a:lnTo>
                    <a:pt x="0" y="642938"/>
                  </a:lnTo>
                  <a:lnTo>
                    <a:pt x="0" y="0"/>
                  </a:lnTo>
                </a:path>
              </a:pathLst>
            </a:custGeom>
            <a:ln w="0" cap="flat">
              <a:round/>
            </a:ln>
          </p:spPr>
          <p:style>
            <a:lnRef idx="0">
              <a:srgbClr val="000000">
                <a:alpha val="0"/>
              </a:srgbClr>
            </a:lnRef>
            <a:fillRef idx="1">
              <a:srgbClr val="F2F2F2">
                <a:alpha val="38823"/>
              </a:srgbClr>
            </a:fillRef>
            <a:effectRef idx="0">
              <a:scrgbClr r="0" g="0" b="0"/>
            </a:effectRef>
            <a:fontRef idx="none"/>
          </p:style>
          <p:txBody>
            <a:bodyPr/>
            <a:lstStyle/>
            <a:p>
              <a:endParaRPr lang="es-ES"/>
            </a:p>
          </p:txBody>
        </p:sp>
        <p:sp>
          <p:nvSpPr>
            <p:cNvPr id="26" name="Shape 112808">
              <a:extLst>
                <a:ext uri="{FF2B5EF4-FFF2-40B4-BE49-F238E27FC236}">
                  <a16:creationId xmlns:a16="http://schemas.microsoft.com/office/drawing/2014/main" id="{44041350-10B8-44B5-8807-3BA75A38CB7A}"/>
                </a:ext>
              </a:extLst>
            </p:cNvPr>
            <p:cNvSpPr/>
            <p:nvPr/>
          </p:nvSpPr>
          <p:spPr>
            <a:xfrm>
              <a:off x="2220849" y="1519259"/>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4472C4"/>
            </a:fillRef>
            <a:effectRef idx="0">
              <a:scrgbClr r="0" g="0" b="0"/>
            </a:effectRef>
            <a:fontRef idx="none"/>
          </p:style>
          <p:txBody>
            <a:bodyPr/>
            <a:lstStyle/>
            <a:p>
              <a:endParaRPr lang="es-ES"/>
            </a:p>
          </p:txBody>
        </p:sp>
        <p:sp>
          <p:nvSpPr>
            <p:cNvPr id="27" name="Rectangle 13288">
              <a:extLst>
                <a:ext uri="{FF2B5EF4-FFF2-40B4-BE49-F238E27FC236}">
                  <a16:creationId xmlns:a16="http://schemas.microsoft.com/office/drawing/2014/main" id="{E99EE770-8886-46AF-B1F0-9FA2FF52CE57}"/>
                </a:ext>
              </a:extLst>
            </p:cNvPr>
            <p:cNvSpPr/>
            <p:nvPr/>
          </p:nvSpPr>
          <p:spPr>
            <a:xfrm>
              <a:off x="2311654" y="1498092"/>
              <a:ext cx="103880"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Si</a:t>
              </a:r>
              <a:endParaRPr lang="es-ES" sz="1200">
                <a:solidFill>
                  <a:srgbClr val="000000"/>
                </a:solidFill>
                <a:effectLst/>
                <a:latin typeface="Arial" panose="020B0604020202020204" pitchFamily="34" charset="0"/>
                <a:ea typeface="Arial" panose="020B0604020202020204" pitchFamily="34" charset="0"/>
              </a:endParaRPr>
            </a:p>
          </p:txBody>
        </p:sp>
        <p:sp>
          <p:nvSpPr>
            <p:cNvPr id="28" name="Shape 112809">
              <a:extLst>
                <a:ext uri="{FF2B5EF4-FFF2-40B4-BE49-F238E27FC236}">
                  <a16:creationId xmlns:a16="http://schemas.microsoft.com/office/drawing/2014/main" id="{3745DBFB-7EB6-4DF4-9FDB-5C5AC19C92F8}"/>
                </a:ext>
              </a:extLst>
            </p:cNvPr>
            <p:cNvSpPr/>
            <p:nvPr/>
          </p:nvSpPr>
          <p:spPr>
            <a:xfrm>
              <a:off x="2220849" y="1733508"/>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ED7D31"/>
            </a:fillRef>
            <a:effectRef idx="0">
              <a:scrgbClr r="0" g="0" b="0"/>
            </a:effectRef>
            <a:fontRef idx="none"/>
          </p:style>
          <p:txBody>
            <a:bodyPr/>
            <a:lstStyle/>
            <a:p>
              <a:endParaRPr lang="es-ES"/>
            </a:p>
          </p:txBody>
        </p:sp>
        <p:sp>
          <p:nvSpPr>
            <p:cNvPr id="29" name="Rectangle 13290">
              <a:extLst>
                <a:ext uri="{FF2B5EF4-FFF2-40B4-BE49-F238E27FC236}">
                  <a16:creationId xmlns:a16="http://schemas.microsoft.com/office/drawing/2014/main" id="{D3B9D08F-77AE-4BC4-A5E6-8D3EE9FADDD8}"/>
                </a:ext>
              </a:extLst>
            </p:cNvPr>
            <p:cNvSpPr/>
            <p:nvPr/>
          </p:nvSpPr>
          <p:spPr>
            <a:xfrm>
              <a:off x="2311654" y="1712341"/>
              <a:ext cx="177406"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a:t>
              </a:r>
              <a:endParaRPr lang="es-ES" sz="1200">
                <a:solidFill>
                  <a:srgbClr val="000000"/>
                </a:solidFill>
                <a:effectLst/>
                <a:latin typeface="Arial" panose="020B0604020202020204" pitchFamily="34" charset="0"/>
                <a:ea typeface="Arial" panose="020B0604020202020204" pitchFamily="34" charset="0"/>
              </a:endParaRPr>
            </a:p>
          </p:txBody>
        </p:sp>
        <p:sp>
          <p:nvSpPr>
            <p:cNvPr id="30" name="Shape 112810">
              <a:extLst>
                <a:ext uri="{FF2B5EF4-FFF2-40B4-BE49-F238E27FC236}">
                  <a16:creationId xmlns:a16="http://schemas.microsoft.com/office/drawing/2014/main" id="{49CE54E9-BCFB-498D-A41E-2C2E7A2D3990}"/>
                </a:ext>
              </a:extLst>
            </p:cNvPr>
            <p:cNvSpPr/>
            <p:nvPr/>
          </p:nvSpPr>
          <p:spPr>
            <a:xfrm>
              <a:off x="2220849" y="1947884"/>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round/>
            </a:ln>
          </p:spPr>
          <p:style>
            <a:lnRef idx="0">
              <a:srgbClr val="000000">
                <a:alpha val="0"/>
              </a:srgbClr>
            </a:lnRef>
            <a:fillRef idx="1">
              <a:srgbClr val="A5A5A5"/>
            </a:fillRef>
            <a:effectRef idx="0">
              <a:scrgbClr r="0" g="0" b="0"/>
            </a:effectRef>
            <a:fontRef idx="none"/>
          </p:style>
          <p:txBody>
            <a:bodyPr/>
            <a:lstStyle/>
            <a:p>
              <a:endParaRPr lang="es-ES"/>
            </a:p>
          </p:txBody>
        </p:sp>
        <p:sp>
          <p:nvSpPr>
            <p:cNvPr id="31" name="Rectangle 13292">
              <a:extLst>
                <a:ext uri="{FF2B5EF4-FFF2-40B4-BE49-F238E27FC236}">
                  <a16:creationId xmlns:a16="http://schemas.microsoft.com/office/drawing/2014/main" id="{4F56DB3E-F544-4F26-994C-237FF261E65D}"/>
                </a:ext>
              </a:extLst>
            </p:cNvPr>
            <p:cNvSpPr/>
            <p:nvPr/>
          </p:nvSpPr>
          <p:spPr>
            <a:xfrm>
              <a:off x="2311654" y="1926971"/>
              <a:ext cx="347059"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 sé</a:t>
              </a:r>
              <a:endParaRPr lang="es-ES" sz="1200">
                <a:solidFill>
                  <a:srgbClr val="000000"/>
                </a:solidFill>
                <a:effectLst/>
                <a:latin typeface="Arial" panose="020B0604020202020204" pitchFamily="34" charset="0"/>
                <a:ea typeface="Arial" panose="020B0604020202020204" pitchFamily="34" charset="0"/>
              </a:endParaRPr>
            </a:p>
          </p:txBody>
        </p:sp>
        <p:sp>
          <p:nvSpPr>
            <p:cNvPr id="32" name="Shape 13293">
              <a:extLst>
                <a:ext uri="{FF2B5EF4-FFF2-40B4-BE49-F238E27FC236}">
                  <a16:creationId xmlns:a16="http://schemas.microsoft.com/office/drawing/2014/main" id="{C64082F3-EA8E-4A99-8795-A53E5D8387EB}"/>
                </a:ext>
              </a:extLst>
            </p:cNvPr>
            <p:cNvSpPr/>
            <p:nvPr/>
          </p:nvSpPr>
          <p:spPr>
            <a:xfrm>
              <a:off x="381" y="0"/>
              <a:ext cx="2700021" cy="2857500"/>
            </a:xfrm>
            <a:custGeom>
              <a:avLst/>
              <a:gdLst/>
              <a:ahLst/>
              <a:cxnLst/>
              <a:rect l="0" t="0" r="0" b="0"/>
              <a:pathLst>
                <a:path w="2700021" h="2857500">
                  <a:moveTo>
                    <a:pt x="0" y="2857500"/>
                  </a:moveTo>
                  <a:lnTo>
                    <a:pt x="2700021" y="2857500"/>
                  </a:lnTo>
                  <a:lnTo>
                    <a:pt x="2700021" y="0"/>
                  </a:lnTo>
                  <a:lnTo>
                    <a:pt x="0" y="0"/>
                  </a:lnTo>
                  <a:close/>
                </a:path>
              </a:pathLst>
            </a:custGeom>
            <a:ln w="9525" cap="flat">
              <a:round/>
            </a:ln>
          </p:spPr>
          <p:style>
            <a:lnRef idx="1">
              <a:srgbClr val="BFBFBF"/>
            </a:lnRef>
            <a:fillRef idx="0">
              <a:srgbClr val="000000">
                <a:alpha val="0"/>
              </a:srgbClr>
            </a:fillRef>
            <a:effectRef idx="0">
              <a:scrgbClr r="0" g="0" b="0"/>
            </a:effectRef>
            <a:fontRef idx="none"/>
          </p:style>
          <p:txBody>
            <a:bodyPr/>
            <a:lstStyle/>
            <a:p>
              <a:endParaRPr lang="es-ES"/>
            </a:p>
          </p:txBody>
        </p:sp>
      </p:grpSp>
      <p:sp>
        <p:nvSpPr>
          <p:cNvPr id="33" name="Rectángulo 32">
            <a:extLst>
              <a:ext uri="{FF2B5EF4-FFF2-40B4-BE49-F238E27FC236}">
                <a16:creationId xmlns:a16="http://schemas.microsoft.com/office/drawing/2014/main" id="{9F35F22E-92D8-483F-B59D-461954D7C0ED}"/>
              </a:ext>
            </a:extLst>
          </p:cNvPr>
          <p:cNvSpPr/>
          <p:nvPr/>
        </p:nvSpPr>
        <p:spPr>
          <a:xfrm>
            <a:off x="1163734" y="2305614"/>
            <a:ext cx="6096000" cy="2246769"/>
          </a:xfrm>
          <a:prstGeom prst="rect">
            <a:avLst/>
          </a:prstGeom>
        </p:spPr>
        <p:txBody>
          <a:bodyPr>
            <a:spAutoFit/>
          </a:bodyPr>
          <a:lstStyle/>
          <a:p>
            <a:r>
              <a:rPr lang="es-ES" sz="2800" dirty="0"/>
              <a:t>Las personas encuestada dijeron que si sabía sobre lo relacionado sobre la pobreza en Guatemala y un porcentaje menor cuantitativamente dijeron que no </a:t>
            </a:r>
          </a:p>
        </p:txBody>
      </p:sp>
    </p:spTree>
    <p:extLst>
      <p:ext uri="{BB962C8B-B14F-4D97-AF65-F5344CB8AC3E}">
        <p14:creationId xmlns:p14="http://schemas.microsoft.com/office/powerpoint/2010/main" val="193017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88119452-5696-4929-AC19-22278C029BBE}"/>
              </a:ext>
            </a:extLst>
          </p:cNvPr>
          <p:cNvSpPr/>
          <p:nvPr/>
        </p:nvSpPr>
        <p:spPr>
          <a:xfrm>
            <a:off x="3048000" y="601174"/>
            <a:ext cx="6096000" cy="954107"/>
          </a:xfrm>
          <a:prstGeom prst="rect">
            <a:avLst/>
          </a:prstGeom>
        </p:spPr>
        <p:txBody>
          <a:bodyPr>
            <a:spAutoFit/>
          </a:bodyPr>
          <a:lstStyle/>
          <a:p>
            <a:r>
              <a:rPr lang="es-ES" sz="2800" dirty="0"/>
              <a:t>¿Hay algún tipo de vulnerabilidad sobre la pobreza en su hogar? </a:t>
            </a:r>
          </a:p>
        </p:txBody>
      </p:sp>
      <p:grpSp>
        <p:nvGrpSpPr>
          <p:cNvPr id="3" name="Group 107073">
            <a:extLst>
              <a:ext uri="{FF2B5EF4-FFF2-40B4-BE49-F238E27FC236}">
                <a16:creationId xmlns:a16="http://schemas.microsoft.com/office/drawing/2014/main" id="{4E2A7266-8CEF-4303-9F08-3C54FA5C4CAC}"/>
              </a:ext>
            </a:extLst>
          </p:cNvPr>
          <p:cNvGrpSpPr/>
          <p:nvPr/>
        </p:nvGrpSpPr>
        <p:grpSpPr>
          <a:xfrm>
            <a:off x="7998255" y="1935093"/>
            <a:ext cx="3281227" cy="3299894"/>
            <a:chOff x="-5587" y="-5333"/>
            <a:chExt cx="2804160" cy="2865120"/>
          </a:xfrm>
        </p:grpSpPr>
        <p:pic>
          <p:nvPicPr>
            <p:cNvPr id="4" name="Picture 110162">
              <a:extLst>
                <a:ext uri="{FF2B5EF4-FFF2-40B4-BE49-F238E27FC236}">
                  <a16:creationId xmlns:a16="http://schemas.microsoft.com/office/drawing/2014/main" id="{4DA73A42-C41F-43EB-91F4-883C73C5B084}"/>
                </a:ext>
              </a:extLst>
            </p:cNvPr>
            <p:cNvPicPr/>
            <p:nvPr/>
          </p:nvPicPr>
          <p:blipFill>
            <a:blip r:embed="rId2"/>
            <a:stretch>
              <a:fillRect/>
            </a:stretch>
          </p:blipFill>
          <p:spPr>
            <a:xfrm>
              <a:off x="-5587" y="-5333"/>
              <a:ext cx="2804160" cy="2865120"/>
            </a:xfrm>
            <a:prstGeom prst="rect">
              <a:avLst/>
            </a:prstGeom>
          </p:spPr>
        </p:pic>
        <p:pic>
          <p:nvPicPr>
            <p:cNvPr id="5" name="Picture 13379">
              <a:extLst>
                <a:ext uri="{FF2B5EF4-FFF2-40B4-BE49-F238E27FC236}">
                  <a16:creationId xmlns:a16="http://schemas.microsoft.com/office/drawing/2014/main" id="{D31435A4-CFB0-4FEC-826B-4C230B040F5C}"/>
                </a:ext>
              </a:extLst>
            </p:cNvPr>
            <p:cNvPicPr/>
            <p:nvPr/>
          </p:nvPicPr>
          <p:blipFill>
            <a:blip r:embed="rId3"/>
            <a:stretch>
              <a:fillRect/>
            </a:stretch>
          </p:blipFill>
          <p:spPr>
            <a:xfrm>
              <a:off x="864108" y="546862"/>
              <a:ext cx="1448689" cy="1468247"/>
            </a:xfrm>
            <a:prstGeom prst="rect">
              <a:avLst/>
            </a:prstGeom>
          </p:spPr>
        </p:pic>
        <p:pic>
          <p:nvPicPr>
            <p:cNvPr id="6" name="Picture 110163">
              <a:extLst>
                <a:ext uri="{FF2B5EF4-FFF2-40B4-BE49-F238E27FC236}">
                  <a16:creationId xmlns:a16="http://schemas.microsoft.com/office/drawing/2014/main" id="{0F5A6C14-1AFA-421D-9EC6-1C2FF852A910}"/>
                </a:ext>
              </a:extLst>
            </p:cNvPr>
            <p:cNvPicPr/>
            <p:nvPr/>
          </p:nvPicPr>
          <p:blipFill>
            <a:blip r:embed="rId4"/>
            <a:stretch>
              <a:fillRect/>
            </a:stretch>
          </p:blipFill>
          <p:spPr>
            <a:xfrm>
              <a:off x="67564" y="1404874"/>
              <a:ext cx="2209800" cy="1450848"/>
            </a:xfrm>
            <a:prstGeom prst="rect">
              <a:avLst/>
            </a:prstGeom>
          </p:spPr>
        </p:pic>
        <p:pic>
          <p:nvPicPr>
            <p:cNvPr id="7" name="Picture 110164">
              <a:extLst>
                <a:ext uri="{FF2B5EF4-FFF2-40B4-BE49-F238E27FC236}">
                  <a16:creationId xmlns:a16="http://schemas.microsoft.com/office/drawing/2014/main" id="{74E7E3AC-FC7C-4797-9778-D848AC4BEB26}"/>
                </a:ext>
              </a:extLst>
            </p:cNvPr>
            <p:cNvPicPr/>
            <p:nvPr/>
          </p:nvPicPr>
          <p:blipFill>
            <a:blip r:embed="rId5"/>
            <a:stretch>
              <a:fillRect/>
            </a:stretch>
          </p:blipFill>
          <p:spPr>
            <a:xfrm>
              <a:off x="-2539" y="633730"/>
              <a:ext cx="1316736" cy="1655064"/>
            </a:xfrm>
            <a:prstGeom prst="rect">
              <a:avLst/>
            </a:prstGeom>
          </p:spPr>
        </p:pic>
        <p:sp>
          <p:nvSpPr>
            <p:cNvPr id="8" name="Shape 13384">
              <a:extLst>
                <a:ext uri="{FF2B5EF4-FFF2-40B4-BE49-F238E27FC236}">
                  <a16:creationId xmlns:a16="http://schemas.microsoft.com/office/drawing/2014/main" id="{01DD0BA3-5F26-426A-A469-7239E0BCC508}"/>
                </a:ext>
              </a:extLst>
            </p:cNvPr>
            <p:cNvSpPr/>
            <p:nvPr/>
          </p:nvSpPr>
          <p:spPr>
            <a:xfrm>
              <a:off x="1129030" y="812165"/>
              <a:ext cx="934466" cy="952754"/>
            </a:xfrm>
            <a:custGeom>
              <a:avLst/>
              <a:gdLst/>
              <a:ahLst/>
              <a:cxnLst/>
              <a:rect l="0" t="0" r="0" b="0"/>
              <a:pathLst>
                <a:path w="934466" h="952754">
                  <a:moveTo>
                    <a:pt x="0" y="0"/>
                  </a:moveTo>
                  <a:cubicBezTo>
                    <a:pt x="454533" y="0"/>
                    <a:pt x="845820" y="321056"/>
                    <a:pt x="934466" y="766953"/>
                  </a:cubicBezTo>
                  <a:lnTo>
                    <a:pt x="0" y="952754"/>
                  </a:lnTo>
                  <a:lnTo>
                    <a:pt x="0" y="0"/>
                  </a:lnTo>
                  <a:close/>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a:p>
          </p:txBody>
        </p:sp>
        <p:sp>
          <p:nvSpPr>
            <p:cNvPr id="9" name="Shape 13385">
              <a:extLst>
                <a:ext uri="{FF2B5EF4-FFF2-40B4-BE49-F238E27FC236}">
                  <a16:creationId xmlns:a16="http://schemas.microsoft.com/office/drawing/2014/main" id="{6396EEF1-39D1-40C8-BD2B-D198789B4A72}"/>
                </a:ext>
              </a:extLst>
            </p:cNvPr>
            <p:cNvSpPr/>
            <p:nvPr/>
          </p:nvSpPr>
          <p:spPr>
            <a:xfrm>
              <a:off x="248666" y="1579118"/>
              <a:ext cx="1917446" cy="1209040"/>
            </a:xfrm>
            <a:custGeom>
              <a:avLst/>
              <a:gdLst/>
              <a:ahLst/>
              <a:cxnLst/>
              <a:rect l="0" t="0" r="0" b="0"/>
              <a:pathLst>
                <a:path w="1917446" h="1209040">
                  <a:moveTo>
                    <a:pt x="1814830" y="0"/>
                  </a:moveTo>
                  <a:cubicBezTo>
                    <a:pt x="1917446" y="516001"/>
                    <a:pt x="1582293" y="1017651"/>
                    <a:pt x="1066165" y="1120394"/>
                  </a:cubicBezTo>
                  <a:cubicBezTo>
                    <a:pt x="620395" y="1209040"/>
                    <a:pt x="173990" y="970407"/>
                    <a:pt x="0" y="550418"/>
                  </a:cubicBezTo>
                  <a:lnTo>
                    <a:pt x="880364" y="185801"/>
                  </a:lnTo>
                  <a:lnTo>
                    <a:pt x="1814830" y="0"/>
                  </a:lnTo>
                  <a:close/>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a:p>
          </p:txBody>
        </p:sp>
        <p:sp>
          <p:nvSpPr>
            <p:cNvPr id="10" name="Shape 13386">
              <a:extLst>
                <a:ext uri="{FF2B5EF4-FFF2-40B4-BE49-F238E27FC236}">
                  <a16:creationId xmlns:a16="http://schemas.microsoft.com/office/drawing/2014/main" id="{B93EDAEE-C9D8-47C0-9A5F-450B3C41E41F}"/>
                </a:ext>
              </a:extLst>
            </p:cNvPr>
            <p:cNvSpPr/>
            <p:nvPr/>
          </p:nvSpPr>
          <p:spPr>
            <a:xfrm>
              <a:off x="47320" y="812165"/>
              <a:ext cx="1081710" cy="1317371"/>
            </a:xfrm>
            <a:custGeom>
              <a:avLst/>
              <a:gdLst/>
              <a:ahLst/>
              <a:cxnLst/>
              <a:rect l="0" t="0" r="0" b="0"/>
              <a:pathLst>
                <a:path w="1081710" h="1317371">
                  <a:moveTo>
                    <a:pt x="1081710" y="0"/>
                  </a:moveTo>
                  <a:lnTo>
                    <a:pt x="1081710" y="952754"/>
                  </a:lnTo>
                  <a:lnTo>
                    <a:pt x="201346" y="1317371"/>
                  </a:lnTo>
                  <a:cubicBezTo>
                    <a:pt x="0" y="831215"/>
                    <a:pt x="230810" y="273812"/>
                    <a:pt x="717093" y="72517"/>
                  </a:cubicBezTo>
                  <a:cubicBezTo>
                    <a:pt x="832663" y="24638"/>
                    <a:pt x="956488" y="0"/>
                    <a:pt x="1081710" y="0"/>
                  </a:cubicBezTo>
                  <a:close/>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a:p>
          </p:txBody>
        </p:sp>
        <p:pic>
          <p:nvPicPr>
            <p:cNvPr id="11" name="Picture 13388">
              <a:extLst>
                <a:ext uri="{FF2B5EF4-FFF2-40B4-BE49-F238E27FC236}">
                  <a16:creationId xmlns:a16="http://schemas.microsoft.com/office/drawing/2014/main" id="{F206D13C-9975-4B6F-9E21-FC4FA1739C9E}"/>
                </a:ext>
              </a:extLst>
            </p:cNvPr>
            <p:cNvPicPr/>
            <p:nvPr/>
          </p:nvPicPr>
          <p:blipFill>
            <a:blip r:embed="rId6"/>
            <a:stretch>
              <a:fillRect/>
            </a:stretch>
          </p:blipFill>
          <p:spPr>
            <a:xfrm>
              <a:off x="1255776" y="1273785"/>
              <a:ext cx="399275" cy="295682"/>
            </a:xfrm>
            <a:prstGeom prst="rect">
              <a:avLst/>
            </a:prstGeom>
          </p:spPr>
        </p:pic>
        <p:pic>
          <p:nvPicPr>
            <p:cNvPr id="12" name="Picture 110165">
              <a:extLst>
                <a:ext uri="{FF2B5EF4-FFF2-40B4-BE49-F238E27FC236}">
                  <a16:creationId xmlns:a16="http://schemas.microsoft.com/office/drawing/2014/main" id="{489CBF76-0960-418F-98DE-5D66AB2BABAE}"/>
                </a:ext>
              </a:extLst>
            </p:cNvPr>
            <p:cNvPicPr/>
            <p:nvPr/>
          </p:nvPicPr>
          <p:blipFill>
            <a:blip r:embed="rId7"/>
            <a:stretch>
              <a:fillRect/>
            </a:stretch>
          </p:blipFill>
          <p:spPr>
            <a:xfrm>
              <a:off x="1276604" y="1293114"/>
              <a:ext cx="304800" cy="201168"/>
            </a:xfrm>
            <a:prstGeom prst="rect">
              <a:avLst/>
            </a:prstGeom>
          </p:spPr>
        </p:pic>
        <p:sp>
          <p:nvSpPr>
            <p:cNvPr id="13" name="Rectangle 105455">
              <a:extLst>
                <a:ext uri="{FF2B5EF4-FFF2-40B4-BE49-F238E27FC236}">
                  <a16:creationId xmlns:a16="http://schemas.microsoft.com/office/drawing/2014/main" id="{52362247-1FE0-4EE3-82DD-2057ED306C73}"/>
                </a:ext>
              </a:extLst>
            </p:cNvPr>
            <p:cNvSpPr/>
            <p:nvPr/>
          </p:nvSpPr>
          <p:spPr>
            <a:xfrm>
              <a:off x="1321308" y="1345311"/>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22</a:t>
              </a:r>
              <a:endParaRPr lang="es-ES" sz="1200">
                <a:solidFill>
                  <a:srgbClr val="000000"/>
                </a:solidFill>
                <a:effectLst/>
                <a:latin typeface="Arial" panose="020B0604020202020204" pitchFamily="34" charset="0"/>
                <a:ea typeface="Arial" panose="020B0604020202020204" pitchFamily="34" charset="0"/>
              </a:endParaRPr>
            </a:p>
          </p:txBody>
        </p:sp>
        <p:sp>
          <p:nvSpPr>
            <p:cNvPr id="14" name="Rectangle 105456">
              <a:extLst>
                <a:ext uri="{FF2B5EF4-FFF2-40B4-BE49-F238E27FC236}">
                  <a16:creationId xmlns:a16="http://schemas.microsoft.com/office/drawing/2014/main" id="{21D94D7A-3428-4855-89AC-C36654183DF2}"/>
                </a:ext>
              </a:extLst>
            </p:cNvPr>
            <p:cNvSpPr/>
            <p:nvPr/>
          </p:nvSpPr>
          <p:spPr>
            <a:xfrm>
              <a:off x="1449324" y="1345311"/>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5" name="Picture 13392">
              <a:extLst>
                <a:ext uri="{FF2B5EF4-FFF2-40B4-BE49-F238E27FC236}">
                  <a16:creationId xmlns:a16="http://schemas.microsoft.com/office/drawing/2014/main" id="{3B8BB220-BC83-4F0F-93FA-C72E0A895D32}"/>
                </a:ext>
              </a:extLst>
            </p:cNvPr>
            <p:cNvPicPr/>
            <p:nvPr/>
          </p:nvPicPr>
          <p:blipFill>
            <a:blip r:embed="rId8"/>
            <a:stretch>
              <a:fillRect/>
            </a:stretch>
          </p:blipFill>
          <p:spPr>
            <a:xfrm>
              <a:off x="1092708" y="2098243"/>
              <a:ext cx="399275" cy="294183"/>
            </a:xfrm>
            <a:prstGeom prst="rect">
              <a:avLst/>
            </a:prstGeom>
          </p:spPr>
        </p:pic>
        <p:pic>
          <p:nvPicPr>
            <p:cNvPr id="16" name="Picture 110166">
              <a:extLst>
                <a:ext uri="{FF2B5EF4-FFF2-40B4-BE49-F238E27FC236}">
                  <a16:creationId xmlns:a16="http://schemas.microsoft.com/office/drawing/2014/main" id="{793CE33A-83F0-413C-914D-845EF379A305}"/>
                </a:ext>
              </a:extLst>
            </p:cNvPr>
            <p:cNvPicPr/>
            <p:nvPr/>
          </p:nvPicPr>
          <p:blipFill>
            <a:blip r:embed="rId9"/>
            <a:stretch>
              <a:fillRect/>
            </a:stretch>
          </p:blipFill>
          <p:spPr>
            <a:xfrm>
              <a:off x="1112012" y="2119122"/>
              <a:ext cx="304800" cy="201168"/>
            </a:xfrm>
            <a:prstGeom prst="rect">
              <a:avLst/>
            </a:prstGeom>
          </p:spPr>
        </p:pic>
        <p:sp>
          <p:nvSpPr>
            <p:cNvPr id="17" name="Rectangle 105460">
              <a:extLst>
                <a:ext uri="{FF2B5EF4-FFF2-40B4-BE49-F238E27FC236}">
                  <a16:creationId xmlns:a16="http://schemas.microsoft.com/office/drawing/2014/main" id="{21DD9F95-8AC6-450F-A924-DB26EF4EC62C}"/>
                </a:ext>
              </a:extLst>
            </p:cNvPr>
            <p:cNvSpPr/>
            <p:nvPr/>
          </p:nvSpPr>
          <p:spPr>
            <a:xfrm>
              <a:off x="1157351" y="2169541"/>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47</a:t>
              </a:r>
              <a:endParaRPr lang="es-ES" sz="1200">
                <a:solidFill>
                  <a:srgbClr val="000000"/>
                </a:solidFill>
                <a:effectLst/>
                <a:latin typeface="Arial" panose="020B0604020202020204" pitchFamily="34" charset="0"/>
                <a:ea typeface="Arial" panose="020B0604020202020204" pitchFamily="34" charset="0"/>
              </a:endParaRPr>
            </a:p>
          </p:txBody>
        </p:sp>
        <p:sp>
          <p:nvSpPr>
            <p:cNvPr id="18" name="Rectangle 105461">
              <a:extLst>
                <a:ext uri="{FF2B5EF4-FFF2-40B4-BE49-F238E27FC236}">
                  <a16:creationId xmlns:a16="http://schemas.microsoft.com/office/drawing/2014/main" id="{6F93A9E1-D904-4549-8D1E-AA1B64644FE9}"/>
                </a:ext>
              </a:extLst>
            </p:cNvPr>
            <p:cNvSpPr/>
            <p:nvPr/>
          </p:nvSpPr>
          <p:spPr>
            <a:xfrm>
              <a:off x="1285367" y="2169541"/>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pic>
          <p:nvPicPr>
            <p:cNvPr id="19" name="Picture 13396">
              <a:extLst>
                <a:ext uri="{FF2B5EF4-FFF2-40B4-BE49-F238E27FC236}">
                  <a16:creationId xmlns:a16="http://schemas.microsoft.com/office/drawing/2014/main" id="{7AFD2F9D-1DB7-405F-A2C9-BF85E950EB35}"/>
                </a:ext>
              </a:extLst>
            </p:cNvPr>
            <p:cNvPicPr/>
            <p:nvPr/>
          </p:nvPicPr>
          <p:blipFill>
            <a:blip r:embed="rId10"/>
            <a:stretch>
              <a:fillRect/>
            </a:stretch>
          </p:blipFill>
          <p:spPr>
            <a:xfrm>
              <a:off x="557784" y="1377416"/>
              <a:ext cx="399275" cy="295682"/>
            </a:xfrm>
            <a:prstGeom prst="rect">
              <a:avLst/>
            </a:prstGeom>
          </p:spPr>
        </p:pic>
        <p:pic>
          <p:nvPicPr>
            <p:cNvPr id="20" name="Picture 110167">
              <a:extLst>
                <a:ext uri="{FF2B5EF4-FFF2-40B4-BE49-F238E27FC236}">
                  <a16:creationId xmlns:a16="http://schemas.microsoft.com/office/drawing/2014/main" id="{8458BED7-BC5D-4C0C-AA7D-BA18E53F74BA}"/>
                </a:ext>
              </a:extLst>
            </p:cNvPr>
            <p:cNvPicPr/>
            <p:nvPr/>
          </p:nvPicPr>
          <p:blipFill>
            <a:blip r:embed="rId11"/>
            <a:stretch>
              <a:fillRect/>
            </a:stretch>
          </p:blipFill>
          <p:spPr>
            <a:xfrm>
              <a:off x="578612" y="1397762"/>
              <a:ext cx="304800" cy="201168"/>
            </a:xfrm>
            <a:prstGeom prst="rect">
              <a:avLst/>
            </a:prstGeom>
          </p:spPr>
        </p:pic>
        <p:sp>
          <p:nvSpPr>
            <p:cNvPr id="21" name="Rectangle 105457">
              <a:extLst>
                <a:ext uri="{FF2B5EF4-FFF2-40B4-BE49-F238E27FC236}">
                  <a16:creationId xmlns:a16="http://schemas.microsoft.com/office/drawing/2014/main" id="{AE037246-71EA-41CC-82A2-A9C74EC1A2B3}"/>
                </a:ext>
              </a:extLst>
            </p:cNvPr>
            <p:cNvSpPr/>
            <p:nvPr/>
          </p:nvSpPr>
          <p:spPr>
            <a:xfrm>
              <a:off x="622681" y="1448943"/>
              <a:ext cx="170426"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31</a:t>
              </a:r>
              <a:endParaRPr lang="es-ES" sz="1200">
                <a:solidFill>
                  <a:srgbClr val="000000"/>
                </a:solidFill>
                <a:effectLst/>
                <a:latin typeface="Arial" panose="020B0604020202020204" pitchFamily="34" charset="0"/>
                <a:ea typeface="Arial" panose="020B0604020202020204" pitchFamily="34" charset="0"/>
              </a:endParaRPr>
            </a:p>
          </p:txBody>
        </p:sp>
        <p:sp>
          <p:nvSpPr>
            <p:cNvPr id="22" name="Rectangle 105458">
              <a:extLst>
                <a:ext uri="{FF2B5EF4-FFF2-40B4-BE49-F238E27FC236}">
                  <a16:creationId xmlns:a16="http://schemas.microsoft.com/office/drawing/2014/main" id="{9DA56666-8907-4C4A-A1B9-AAD580A3F710}"/>
                </a:ext>
              </a:extLst>
            </p:cNvPr>
            <p:cNvSpPr/>
            <p:nvPr/>
          </p:nvSpPr>
          <p:spPr>
            <a:xfrm>
              <a:off x="750697" y="1448943"/>
              <a:ext cx="122643" cy="171356"/>
            </a:xfrm>
            <a:prstGeom prst="rect">
              <a:avLst/>
            </a:prstGeom>
            <a:ln>
              <a:noFill/>
            </a:ln>
          </p:spPr>
          <p:txBody>
            <a:bodyPr vert="horz" lIns="0" tIns="0" rIns="0" bIns="0" rtlCol="0">
              <a:noAutofit/>
            </a:bodyPr>
            <a:lstStyle/>
            <a:p>
              <a:pPr marR="303530" indent="1270" algn="l">
                <a:lnSpc>
                  <a:spcPct val="107000"/>
                </a:lnSpc>
                <a:spcAft>
                  <a:spcPts val="800"/>
                </a:spcAft>
              </a:pPr>
              <a:r>
                <a:rPr lang="es-ES" sz="1000" b="1">
                  <a:solidFill>
                    <a:srgbClr val="FFFFFF"/>
                  </a:solidFill>
                  <a:effectLst/>
                  <a:latin typeface="Calibri" panose="020F0502020204030204" pitchFamily="34" charset="0"/>
                  <a:ea typeface="Calibri" panose="020F0502020204030204" pitchFamily="34" charset="0"/>
                </a:rPr>
                <a:t>%</a:t>
              </a:r>
              <a:endParaRPr lang="es-ES" sz="1200">
                <a:solidFill>
                  <a:srgbClr val="000000"/>
                </a:solidFill>
                <a:effectLst/>
                <a:latin typeface="Arial" panose="020B0604020202020204" pitchFamily="34" charset="0"/>
                <a:ea typeface="Arial" panose="020B0604020202020204" pitchFamily="34" charset="0"/>
              </a:endParaRPr>
            </a:p>
          </p:txBody>
        </p:sp>
        <p:sp>
          <p:nvSpPr>
            <p:cNvPr id="23" name="Rectangle 13399">
              <a:extLst>
                <a:ext uri="{FF2B5EF4-FFF2-40B4-BE49-F238E27FC236}">
                  <a16:creationId xmlns:a16="http://schemas.microsoft.com/office/drawing/2014/main" id="{F7FA1F98-E213-4FF6-BEB7-B0AD0765EFEF}"/>
                </a:ext>
              </a:extLst>
            </p:cNvPr>
            <p:cNvSpPr/>
            <p:nvPr/>
          </p:nvSpPr>
          <p:spPr>
            <a:xfrm>
              <a:off x="643382" y="141757"/>
              <a:ext cx="2077217" cy="310093"/>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Estadistica de la </a:t>
              </a:r>
              <a:endParaRPr lang="es-ES" sz="1200">
                <a:solidFill>
                  <a:srgbClr val="000000"/>
                </a:solidFill>
                <a:effectLst/>
                <a:latin typeface="Arial" panose="020B0604020202020204" pitchFamily="34" charset="0"/>
                <a:ea typeface="Arial" panose="020B0604020202020204" pitchFamily="34" charset="0"/>
              </a:endParaRPr>
            </a:p>
          </p:txBody>
        </p:sp>
        <p:sp>
          <p:nvSpPr>
            <p:cNvPr id="24" name="Rectangle 13400">
              <a:extLst>
                <a:ext uri="{FF2B5EF4-FFF2-40B4-BE49-F238E27FC236}">
                  <a16:creationId xmlns:a16="http://schemas.microsoft.com/office/drawing/2014/main" id="{5CEFE7D5-FCC3-405D-AE8A-1136847F84D3}"/>
                </a:ext>
              </a:extLst>
            </p:cNvPr>
            <p:cNvSpPr/>
            <p:nvPr/>
          </p:nvSpPr>
          <p:spPr>
            <a:xfrm>
              <a:off x="967994" y="421132"/>
              <a:ext cx="1145007" cy="309679"/>
            </a:xfrm>
            <a:prstGeom prst="rect">
              <a:avLst/>
            </a:prstGeom>
            <a:ln>
              <a:noFill/>
            </a:ln>
          </p:spPr>
          <p:txBody>
            <a:bodyPr vert="horz" lIns="0" tIns="0" rIns="0" bIns="0" rtlCol="0">
              <a:noAutofit/>
            </a:bodyPr>
            <a:lstStyle/>
            <a:p>
              <a:pPr marR="303530" indent="1270" algn="l">
                <a:lnSpc>
                  <a:spcPct val="107000"/>
                </a:lnSpc>
                <a:spcAft>
                  <a:spcPts val="800"/>
                </a:spcAft>
              </a:pPr>
              <a:r>
                <a:rPr lang="es-ES" sz="1800" b="1">
                  <a:solidFill>
                    <a:srgbClr val="404040"/>
                  </a:solidFill>
                  <a:effectLst/>
                  <a:latin typeface="Calibri" panose="020F0502020204030204" pitchFamily="34" charset="0"/>
                  <a:ea typeface="Calibri" panose="020F0502020204030204" pitchFamily="34" charset="0"/>
                </a:rPr>
                <a:t>pregunta</a:t>
              </a:r>
              <a:endParaRPr lang="es-ES" sz="1200">
                <a:solidFill>
                  <a:srgbClr val="000000"/>
                </a:solidFill>
                <a:effectLst/>
                <a:latin typeface="Arial" panose="020B0604020202020204" pitchFamily="34" charset="0"/>
                <a:ea typeface="Arial" panose="020B0604020202020204" pitchFamily="34" charset="0"/>
              </a:endParaRPr>
            </a:p>
          </p:txBody>
        </p:sp>
        <p:sp>
          <p:nvSpPr>
            <p:cNvPr id="25" name="Shape 112819">
              <a:extLst>
                <a:ext uri="{FF2B5EF4-FFF2-40B4-BE49-F238E27FC236}">
                  <a16:creationId xmlns:a16="http://schemas.microsoft.com/office/drawing/2014/main" id="{8258CB00-F42D-4923-9D6B-F49CEADB614B}"/>
                </a:ext>
              </a:extLst>
            </p:cNvPr>
            <p:cNvSpPr/>
            <p:nvPr/>
          </p:nvSpPr>
          <p:spPr>
            <a:xfrm>
              <a:off x="2257171" y="1443419"/>
              <a:ext cx="463258" cy="642938"/>
            </a:xfrm>
            <a:custGeom>
              <a:avLst/>
              <a:gdLst/>
              <a:ahLst/>
              <a:cxnLst/>
              <a:rect l="0" t="0" r="0" b="0"/>
              <a:pathLst>
                <a:path w="463258" h="642938">
                  <a:moveTo>
                    <a:pt x="0" y="0"/>
                  </a:moveTo>
                  <a:lnTo>
                    <a:pt x="463258" y="0"/>
                  </a:lnTo>
                  <a:lnTo>
                    <a:pt x="463258" y="642938"/>
                  </a:lnTo>
                  <a:lnTo>
                    <a:pt x="0" y="642938"/>
                  </a:lnTo>
                  <a:lnTo>
                    <a:pt x="0" y="0"/>
                  </a:lnTo>
                </a:path>
              </a:pathLst>
            </a:custGeom>
            <a:ln w="0" cap="flat">
              <a:miter lim="127000"/>
            </a:ln>
          </p:spPr>
          <p:style>
            <a:lnRef idx="0">
              <a:srgbClr val="000000">
                <a:alpha val="0"/>
              </a:srgbClr>
            </a:lnRef>
            <a:fillRef idx="1">
              <a:srgbClr val="F2F2F2">
                <a:alpha val="38823"/>
              </a:srgbClr>
            </a:fillRef>
            <a:effectRef idx="0">
              <a:scrgbClr r="0" g="0" b="0"/>
            </a:effectRef>
            <a:fontRef idx="none"/>
          </p:style>
          <p:txBody>
            <a:bodyPr/>
            <a:lstStyle/>
            <a:p>
              <a:endParaRPr lang="es-ES"/>
            </a:p>
          </p:txBody>
        </p:sp>
        <p:sp>
          <p:nvSpPr>
            <p:cNvPr id="26" name="Shape 112820">
              <a:extLst>
                <a:ext uri="{FF2B5EF4-FFF2-40B4-BE49-F238E27FC236}">
                  <a16:creationId xmlns:a16="http://schemas.microsoft.com/office/drawing/2014/main" id="{4FD001B0-8B90-4F3C-98B2-C68520530E11}"/>
                </a:ext>
              </a:extLst>
            </p:cNvPr>
            <p:cNvSpPr/>
            <p:nvPr/>
          </p:nvSpPr>
          <p:spPr>
            <a:xfrm>
              <a:off x="2317242" y="1519259"/>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4472C4"/>
            </a:fillRef>
            <a:effectRef idx="0">
              <a:scrgbClr r="0" g="0" b="0"/>
            </a:effectRef>
            <a:fontRef idx="none"/>
          </p:style>
          <p:txBody>
            <a:bodyPr/>
            <a:lstStyle/>
            <a:p>
              <a:endParaRPr lang="es-ES"/>
            </a:p>
          </p:txBody>
        </p:sp>
        <p:sp>
          <p:nvSpPr>
            <p:cNvPr id="27" name="Rectangle 13403">
              <a:extLst>
                <a:ext uri="{FF2B5EF4-FFF2-40B4-BE49-F238E27FC236}">
                  <a16:creationId xmlns:a16="http://schemas.microsoft.com/office/drawing/2014/main" id="{827DF63B-13EF-4FCF-8DBA-5681C3285FCD}"/>
                </a:ext>
              </a:extLst>
            </p:cNvPr>
            <p:cNvSpPr/>
            <p:nvPr/>
          </p:nvSpPr>
          <p:spPr>
            <a:xfrm>
              <a:off x="2407286" y="1497711"/>
              <a:ext cx="103880"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Si</a:t>
              </a:r>
              <a:endParaRPr lang="es-ES" sz="1200">
                <a:solidFill>
                  <a:srgbClr val="000000"/>
                </a:solidFill>
                <a:effectLst/>
                <a:latin typeface="Arial" panose="020B0604020202020204" pitchFamily="34" charset="0"/>
                <a:ea typeface="Arial" panose="020B0604020202020204" pitchFamily="34" charset="0"/>
              </a:endParaRPr>
            </a:p>
          </p:txBody>
        </p:sp>
        <p:sp>
          <p:nvSpPr>
            <p:cNvPr id="28" name="Shape 112821">
              <a:extLst>
                <a:ext uri="{FF2B5EF4-FFF2-40B4-BE49-F238E27FC236}">
                  <a16:creationId xmlns:a16="http://schemas.microsoft.com/office/drawing/2014/main" id="{5199839A-5B44-4A85-BCFF-2B3D1B5867CA}"/>
                </a:ext>
              </a:extLst>
            </p:cNvPr>
            <p:cNvSpPr/>
            <p:nvPr/>
          </p:nvSpPr>
          <p:spPr>
            <a:xfrm>
              <a:off x="2317242" y="1733508"/>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ED7D31"/>
            </a:fillRef>
            <a:effectRef idx="0">
              <a:scrgbClr r="0" g="0" b="0"/>
            </a:effectRef>
            <a:fontRef idx="none"/>
          </p:style>
          <p:txBody>
            <a:bodyPr/>
            <a:lstStyle/>
            <a:p>
              <a:endParaRPr lang="es-ES"/>
            </a:p>
          </p:txBody>
        </p:sp>
        <p:sp>
          <p:nvSpPr>
            <p:cNvPr id="29" name="Rectangle 13405">
              <a:extLst>
                <a:ext uri="{FF2B5EF4-FFF2-40B4-BE49-F238E27FC236}">
                  <a16:creationId xmlns:a16="http://schemas.microsoft.com/office/drawing/2014/main" id="{ADBB658A-8E6F-405E-8D56-EB795577005A}"/>
                </a:ext>
              </a:extLst>
            </p:cNvPr>
            <p:cNvSpPr/>
            <p:nvPr/>
          </p:nvSpPr>
          <p:spPr>
            <a:xfrm>
              <a:off x="2407286" y="1712087"/>
              <a:ext cx="177406"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a:t>
              </a:r>
              <a:endParaRPr lang="es-ES" sz="1200">
                <a:solidFill>
                  <a:srgbClr val="000000"/>
                </a:solidFill>
                <a:effectLst/>
                <a:latin typeface="Arial" panose="020B0604020202020204" pitchFamily="34" charset="0"/>
                <a:ea typeface="Arial" panose="020B0604020202020204" pitchFamily="34" charset="0"/>
              </a:endParaRPr>
            </a:p>
          </p:txBody>
        </p:sp>
        <p:sp>
          <p:nvSpPr>
            <p:cNvPr id="30" name="Shape 112822">
              <a:extLst>
                <a:ext uri="{FF2B5EF4-FFF2-40B4-BE49-F238E27FC236}">
                  <a16:creationId xmlns:a16="http://schemas.microsoft.com/office/drawing/2014/main" id="{AB22DFAD-CE54-43FC-AEC1-089A3E2E7AFF}"/>
                </a:ext>
              </a:extLst>
            </p:cNvPr>
            <p:cNvSpPr/>
            <p:nvPr/>
          </p:nvSpPr>
          <p:spPr>
            <a:xfrm>
              <a:off x="2317242" y="1947884"/>
              <a:ext cx="62780" cy="62780"/>
            </a:xfrm>
            <a:custGeom>
              <a:avLst/>
              <a:gdLst/>
              <a:ahLst/>
              <a:cxnLst/>
              <a:rect l="0" t="0" r="0" b="0"/>
              <a:pathLst>
                <a:path w="62780" h="62780">
                  <a:moveTo>
                    <a:pt x="0" y="0"/>
                  </a:moveTo>
                  <a:lnTo>
                    <a:pt x="62780" y="0"/>
                  </a:lnTo>
                  <a:lnTo>
                    <a:pt x="62780" y="62780"/>
                  </a:lnTo>
                  <a:lnTo>
                    <a:pt x="0" y="62780"/>
                  </a:lnTo>
                  <a:lnTo>
                    <a:pt x="0" y="0"/>
                  </a:lnTo>
                </a:path>
              </a:pathLst>
            </a:custGeom>
            <a:ln w="0" cap="flat">
              <a:miter lim="127000"/>
            </a:ln>
          </p:spPr>
          <p:style>
            <a:lnRef idx="0">
              <a:srgbClr val="000000">
                <a:alpha val="0"/>
              </a:srgbClr>
            </a:lnRef>
            <a:fillRef idx="1">
              <a:srgbClr val="A5A5A5"/>
            </a:fillRef>
            <a:effectRef idx="0">
              <a:scrgbClr r="0" g="0" b="0"/>
            </a:effectRef>
            <a:fontRef idx="none"/>
          </p:style>
          <p:txBody>
            <a:bodyPr/>
            <a:lstStyle/>
            <a:p>
              <a:endParaRPr lang="es-ES"/>
            </a:p>
          </p:txBody>
        </p:sp>
        <p:sp>
          <p:nvSpPr>
            <p:cNvPr id="31" name="Rectangle 13407">
              <a:extLst>
                <a:ext uri="{FF2B5EF4-FFF2-40B4-BE49-F238E27FC236}">
                  <a16:creationId xmlns:a16="http://schemas.microsoft.com/office/drawing/2014/main" id="{89D5D552-1AFB-4E26-A231-E164D49CEFE8}"/>
                </a:ext>
              </a:extLst>
            </p:cNvPr>
            <p:cNvSpPr/>
            <p:nvPr/>
          </p:nvSpPr>
          <p:spPr>
            <a:xfrm>
              <a:off x="2407286" y="1926336"/>
              <a:ext cx="347059" cy="154840"/>
            </a:xfrm>
            <a:prstGeom prst="rect">
              <a:avLst/>
            </a:prstGeom>
            <a:ln>
              <a:noFill/>
            </a:ln>
          </p:spPr>
          <p:txBody>
            <a:bodyPr vert="horz" lIns="0" tIns="0" rIns="0" bIns="0" rtlCol="0">
              <a:noAutofit/>
            </a:bodyPr>
            <a:lstStyle/>
            <a:p>
              <a:pPr marR="303530" indent="1270" algn="l">
                <a:lnSpc>
                  <a:spcPct val="107000"/>
                </a:lnSpc>
                <a:spcAft>
                  <a:spcPts val="800"/>
                </a:spcAft>
              </a:pPr>
              <a:r>
                <a:rPr lang="es-ES" sz="900">
                  <a:solidFill>
                    <a:srgbClr val="404040"/>
                  </a:solidFill>
                  <a:effectLst/>
                  <a:latin typeface="Calibri" panose="020F0502020204030204" pitchFamily="34" charset="0"/>
                  <a:ea typeface="Calibri" panose="020F0502020204030204" pitchFamily="34" charset="0"/>
                </a:rPr>
                <a:t>No sé</a:t>
              </a:r>
              <a:endParaRPr lang="es-ES" sz="1200">
                <a:solidFill>
                  <a:srgbClr val="000000"/>
                </a:solidFill>
                <a:effectLst/>
                <a:latin typeface="Arial" panose="020B0604020202020204" pitchFamily="34" charset="0"/>
                <a:ea typeface="Arial" panose="020B0604020202020204" pitchFamily="34" charset="0"/>
              </a:endParaRPr>
            </a:p>
          </p:txBody>
        </p:sp>
        <p:sp>
          <p:nvSpPr>
            <p:cNvPr id="32" name="Shape 13408">
              <a:extLst>
                <a:ext uri="{FF2B5EF4-FFF2-40B4-BE49-F238E27FC236}">
                  <a16:creationId xmlns:a16="http://schemas.microsoft.com/office/drawing/2014/main" id="{D1008AB3-650F-4C30-9312-898ECDE3202E}"/>
                </a:ext>
              </a:extLst>
            </p:cNvPr>
            <p:cNvSpPr/>
            <p:nvPr/>
          </p:nvSpPr>
          <p:spPr>
            <a:xfrm>
              <a:off x="762" y="0"/>
              <a:ext cx="2795905" cy="2857500"/>
            </a:xfrm>
            <a:custGeom>
              <a:avLst/>
              <a:gdLst/>
              <a:ahLst/>
              <a:cxnLst/>
              <a:rect l="0" t="0" r="0" b="0"/>
              <a:pathLst>
                <a:path w="2795905" h="2857500">
                  <a:moveTo>
                    <a:pt x="0" y="2857500"/>
                  </a:moveTo>
                  <a:lnTo>
                    <a:pt x="2795905" y="2857500"/>
                  </a:lnTo>
                  <a:lnTo>
                    <a:pt x="2795905" y="0"/>
                  </a:lnTo>
                  <a:lnTo>
                    <a:pt x="0" y="0"/>
                  </a:lnTo>
                  <a:close/>
                </a:path>
              </a:pathLst>
            </a:custGeom>
            <a:ln w="9525" cap="flat">
              <a:round/>
            </a:ln>
          </p:spPr>
          <p:style>
            <a:lnRef idx="1">
              <a:srgbClr val="BFBFBF"/>
            </a:lnRef>
            <a:fillRef idx="0">
              <a:srgbClr val="000000">
                <a:alpha val="0"/>
              </a:srgbClr>
            </a:fillRef>
            <a:effectRef idx="0">
              <a:scrgbClr r="0" g="0" b="0"/>
            </a:effectRef>
            <a:fontRef idx="none"/>
          </p:style>
          <p:txBody>
            <a:bodyPr/>
            <a:lstStyle/>
            <a:p>
              <a:endParaRPr lang="es-ES"/>
            </a:p>
          </p:txBody>
        </p:sp>
      </p:grpSp>
      <p:sp>
        <p:nvSpPr>
          <p:cNvPr id="33" name="Rectángulo 32">
            <a:extLst>
              <a:ext uri="{FF2B5EF4-FFF2-40B4-BE49-F238E27FC236}">
                <a16:creationId xmlns:a16="http://schemas.microsoft.com/office/drawing/2014/main" id="{437F4B1A-813E-47B5-A1F2-BE41D9641688}"/>
              </a:ext>
            </a:extLst>
          </p:cNvPr>
          <p:cNvSpPr/>
          <p:nvPr/>
        </p:nvSpPr>
        <p:spPr>
          <a:xfrm>
            <a:off x="1688418" y="2471731"/>
            <a:ext cx="6096000" cy="1815882"/>
          </a:xfrm>
          <a:prstGeom prst="rect">
            <a:avLst/>
          </a:prstGeom>
        </p:spPr>
        <p:txBody>
          <a:bodyPr>
            <a:spAutoFit/>
          </a:bodyPr>
          <a:lstStyle/>
          <a:p>
            <a:r>
              <a:rPr lang="es-ES" sz="2800" dirty="0"/>
              <a:t>La mayoría de personas dijeron que no y un dato menor cuantitativamente dijeron que no sabían decir o denominar si existe alguna anomalía en su hogar</a:t>
            </a:r>
          </a:p>
        </p:txBody>
      </p:sp>
    </p:spTree>
    <p:extLst>
      <p:ext uri="{BB962C8B-B14F-4D97-AF65-F5344CB8AC3E}">
        <p14:creationId xmlns:p14="http://schemas.microsoft.com/office/powerpoint/2010/main" val="40047391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FEBC024-C88C-4D6A-994A-F3CAF08BEC0F}"/>
              </a:ext>
            </a:extLst>
          </p:cNvPr>
          <p:cNvSpPr/>
          <p:nvPr/>
        </p:nvSpPr>
        <p:spPr>
          <a:xfrm>
            <a:off x="4029989" y="2846769"/>
            <a:ext cx="4320413" cy="769441"/>
          </a:xfrm>
          <a:prstGeom prst="rect">
            <a:avLst/>
          </a:prstGeom>
        </p:spPr>
        <p:txBody>
          <a:bodyPr wrap="none">
            <a:spAutoFit/>
          </a:bodyPr>
          <a:lstStyle/>
          <a:p>
            <a:r>
              <a:rPr lang="es-ES" sz="4400" b="1" dirty="0"/>
              <a:t>CONCLUSIONES</a:t>
            </a:r>
          </a:p>
        </p:txBody>
      </p:sp>
    </p:spTree>
    <p:extLst>
      <p:ext uri="{BB962C8B-B14F-4D97-AF65-F5344CB8AC3E}">
        <p14:creationId xmlns:p14="http://schemas.microsoft.com/office/powerpoint/2010/main" val="34582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C49656D-147D-4192-8F3F-F5978873A012}"/>
              </a:ext>
            </a:extLst>
          </p:cNvPr>
          <p:cNvPicPr>
            <a:picLocks noChangeAspect="1"/>
          </p:cNvPicPr>
          <p:nvPr/>
        </p:nvPicPr>
        <p:blipFill>
          <a:blip r:embed="rId2"/>
          <a:stretch>
            <a:fillRect/>
          </a:stretch>
        </p:blipFill>
        <p:spPr>
          <a:xfrm>
            <a:off x="1756229" y="333829"/>
            <a:ext cx="4351514" cy="309517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AutoShape 6">
            <a:extLst>
              <a:ext uri="{FF2B5EF4-FFF2-40B4-BE49-F238E27FC236}">
                <a16:creationId xmlns:a16="http://schemas.microsoft.com/office/drawing/2014/main" id="{0A6CC494-151F-4E0D-A597-D62FD896D2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a:extLst>
              <a:ext uri="{FF2B5EF4-FFF2-40B4-BE49-F238E27FC236}">
                <a16:creationId xmlns:a16="http://schemas.microsoft.com/office/drawing/2014/main" id="{7C956DB8-277C-4287-B0AE-D1EB1DBA7F42}"/>
              </a:ext>
            </a:extLst>
          </p:cNvPr>
          <p:cNvPicPr>
            <a:picLocks noChangeAspect="1"/>
          </p:cNvPicPr>
          <p:nvPr/>
        </p:nvPicPr>
        <p:blipFill>
          <a:blip r:embed="rId3"/>
          <a:stretch>
            <a:fillRect/>
          </a:stretch>
        </p:blipFill>
        <p:spPr>
          <a:xfrm>
            <a:off x="6480313" y="2829358"/>
            <a:ext cx="4545496" cy="2826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4151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anim calcmode="lin" valueType="num">
                                      <p:cBhvr>
                                        <p:cTn id="26" dur="2000" fill="hold"/>
                                        <p:tgtEl>
                                          <p:spTgt spid="6"/>
                                        </p:tgtEl>
                                        <p:attrNameLst>
                                          <p:attrName>ppt_w</p:attrName>
                                        </p:attrNameLst>
                                      </p:cBhvr>
                                      <p:tavLst>
                                        <p:tav tm="0" fmla="#ppt_w*sin(2.5*pi*$)">
                                          <p:val>
                                            <p:fltVal val="0"/>
                                          </p:val>
                                        </p:tav>
                                        <p:tav tm="100000">
                                          <p:val>
                                            <p:fltVal val="1"/>
                                          </p:val>
                                        </p:tav>
                                      </p:tavLst>
                                    </p:anim>
                                    <p:anim calcmode="lin" valueType="num">
                                      <p:cBhvr>
                                        <p:cTn id="27"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5DDF0C-E1EF-40A5-8D39-824B90D731B4}"/>
              </a:ext>
            </a:extLst>
          </p:cNvPr>
          <p:cNvSpPr/>
          <p:nvPr/>
        </p:nvSpPr>
        <p:spPr>
          <a:xfrm>
            <a:off x="3317560" y="2898855"/>
            <a:ext cx="5556880" cy="780342"/>
          </a:xfrm>
          <a:prstGeom prst="rect">
            <a:avLst/>
          </a:prstGeom>
        </p:spPr>
        <p:txBody>
          <a:bodyPr wrap="square">
            <a:spAutoFit/>
          </a:bodyPr>
          <a:lstStyle/>
          <a:p>
            <a:pPr algn="ctr">
              <a:lnSpc>
                <a:spcPct val="107000"/>
              </a:lnSpc>
              <a:spcAft>
                <a:spcPts val="800"/>
              </a:spcAft>
            </a:pPr>
            <a:r>
              <a:rPr lang="es-ES" sz="4400" b="1" dirty="0">
                <a:latin typeface="Arial" panose="020B0604020202020204" pitchFamily="34" charset="0"/>
                <a:ea typeface="Calibri" panose="020F0502020204030204" pitchFamily="34" charset="0"/>
                <a:cs typeface="Times New Roman" panose="02020603050405020304" pitchFamily="18" charset="0"/>
              </a:rPr>
              <a:t>PROPUESTAS</a:t>
            </a:r>
            <a:endParaRPr lang="es-ES"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761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47DD5BE-CBC8-460F-B8BB-9F35B42EC264}"/>
              </a:ext>
            </a:extLst>
          </p:cNvPr>
          <p:cNvSpPr/>
          <p:nvPr/>
        </p:nvSpPr>
        <p:spPr>
          <a:xfrm>
            <a:off x="1828800" y="577263"/>
            <a:ext cx="5632174" cy="3277820"/>
          </a:xfrm>
          <a:prstGeom prst="rect">
            <a:avLst/>
          </a:prstGeom>
        </p:spPr>
        <p:txBody>
          <a:bodyPr wrap="square">
            <a:spAutoFit/>
          </a:bodyPr>
          <a:lstStyle/>
          <a:p>
            <a:r>
              <a:rPr lang="es-ES" sz="2300" dirty="0">
                <a:latin typeface="Arial" panose="020B0604020202020204" pitchFamily="34" charset="0"/>
                <a:ea typeface="Calibri" panose="020F0502020204030204" pitchFamily="34" charset="0"/>
              </a:rPr>
              <a:t>Estoy convencida que en la medida en que tengamos mayor libertad y ayudar mejor a las personas, que haiga más oportunidades y tengamos conciencia y ayudar a las personas, el crecimiento económico del país será mayor y esto hará que el nivel de vida de los guatemaltecos se incremente más rápidamente</a:t>
            </a:r>
            <a:endParaRPr lang="es-ES" sz="2300" dirty="0"/>
          </a:p>
        </p:txBody>
      </p:sp>
      <p:pic>
        <p:nvPicPr>
          <p:cNvPr id="1026" name="Picture 2" descr="Resultado de imagen para guatemala feliz">
            <a:extLst>
              <a:ext uri="{FF2B5EF4-FFF2-40B4-BE49-F238E27FC236}">
                <a16:creationId xmlns:a16="http://schemas.microsoft.com/office/drawing/2014/main" id="{0A0743ED-67A0-437A-A6E7-E07F54B9F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040" y="3562568"/>
            <a:ext cx="4811160" cy="2718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7667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4350327" y="2660073"/>
            <a:ext cx="2313709" cy="692727"/>
          </a:xfrm>
          <a:prstGeom prst="rect">
            <a:avLst/>
          </a:prstGeom>
          <a:noFill/>
        </p:spPr>
        <p:txBody>
          <a:bodyPr wrap="square" rtlCol="0">
            <a:spAutoFit/>
          </a:bodyPr>
          <a:lstStyle/>
          <a:p>
            <a:endParaRPr lang="es-GT" dirty="0"/>
          </a:p>
        </p:txBody>
      </p:sp>
      <p:sp>
        <p:nvSpPr>
          <p:cNvPr id="7" name="CuadroTexto 6"/>
          <p:cNvSpPr txBox="1"/>
          <p:nvPr/>
        </p:nvSpPr>
        <p:spPr>
          <a:xfrm>
            <a:off x="3276599" y="1852274"/>
            <a:ext cx="6774873" cy="2308324"/>
          </a:xfrm>
          <a:prstGeom prst="rect">
            <a:avLst/>
          </a:prstGeom>
          <a:noFill/>
        </p:spPr>
        <p:txBody>
          <a:bodyPr wrap="square" rtlCol="0">
            <a:spAutoFit/>
          </a:bodyPr>
          <a:lstStyle/>
          <a:p>
            <a:pPr algn="ctr"/>
            <a:r>
              <a:rPr lang="es-GT" sz="3600" b="1" dirty="0"/>
              <a:t>La clave del éxito en  el conocimiento, esta en detectar hacia donde va el mundo y llegar ahí primero.</a:t>
            </a:r>
          </a:p>
        </p:txBody>
      </p:sp>
      <p:sp>
        <p:nvSpPr>
          <p:cNvPr id="8" name="CuadroTexto 7"/>
          <p:cNvSpPr txBox="1"/>
          <p:nvPr/>
        </p:nvSpPr>
        <p:spPr>
          <a:xfrm>
            <a:off x="8118763" y="5749637"/>
            <a:ext cx="3865418" cy="523220"/>
          </a:xfrm>
          <a:prstGeom prst="rect">
            <a:avLst/>
          </a:prstGeom>
          <a:noFill/>
        </p:spPr>
        <p:txBody>
          <a:bodyPr wrap="square" rtlCol="0">
            <a:spAutoFit/>
          </a:bodyPr>
          <a:lstStyle/>
          <a:p>
            <a:r>
              <a:rPr lang="es-GT" sz="2800" b="1" i="1" dirty="0">
                <a:solidFill>
                  <a:schemeClr val="tx2"/>
                </a:solidFill>
                <a:latin typeface="Arial" panose="020B0604020202020204" pitchFamily="34" charset="0"/>
                <a:cs typeface="Arial" panose="020B0604020202020204" pitchFamily="34" charset="0"/>
              </a:rPr>
              <a:t>Bill Gates, Ingeniero.</a:t>
            </a:r>
          </a:p>
        </p:txBody>
      </p:sp>
    </p:spTree>
    <p:extLst>
      <p:ext uri="{BB962C8B-B14F-4D97-AF65-F5344CB8AC3E}">
        <p14:creationId xmlns:p14="http://schemas.microsoft.com/office/powerpoint/2010/main" val="22055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80">
                                          <p:stCondLst>
                                            <p:cond delay="0"/>
                                          </p:stCondLst>
                                        </p:cTn>
                                        <p:tgtEl>
                                          <p:spTgt spid="7">
                                            <p:txEl>
                                              <p:pRg st="0" end="0"/>
                                            </p:txEl>
                                          </p:spTgt>
                                        </p:tgtEl>
                                      </p:cBhvr>
                                    </p:animEffect>
                                    <p:anim calcmode="lin" valueType="num">
                                      <p:cBhvr>
                                        <p:cTn id="8"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xEl>
                                              <p:pRg st="0" end="0"/>
                                            </p:txEl>
                                          </p:spTgt>
                                        </p:tgtEl>
                                      </p:cBhvr>
                                      <p:to x="100000" y="60000"/>
                                    </p:animScale>
                                    <p:animScale>
                                      <p:cBhvr>
                                        <p:cTn id="14" dur="166" decel="50000">
                                          <p:stCondLst>
                                            <p:cond delay="676"/>
                                          </p:stCondLst>
                                        </p:cTn>
                                        <p:tgtEl>
                                          <p:spTgt spid="7">
                                            <p:txEl>
                                              <p:pRg st="0" end="0"/>
                                            </p:txEl>
                                          </p:spTgt>
                                        </p:tgtEl>
                                      </p:cBhvr>
                                      <p:to x="100000" y="100000"/>
                                    </p:animScale>
                                    <p:animScale>
                                      <p:cBhvr>
                                        <p:cTn id="15" dur="26">
                                          <p:stCondLst>
                                            <p:cond delay="1312"/>
                                          </p:stCondLst>
                                        </p:cTn>
                                        <p:tgtEl>
                                          <p:spTgt spid="7">
                                            <p:txEl>
                                              <p:pRg st="0" end="0"/>
                                            </p:txEl>
                                          </p:spTgt>
                                        </p:tgtEl>
                                      </p:cBhvr>
                                      <p:to x="100000" y="80000"/>
                                    </p:animScale>
                                    <p:animScale>
                                      <p:cBhvr>
                                        <p:cTn id="16" dur="166" decel="50000">
                                          <p:stCondLst>
                                            <p:cond delay="1338"/>
                                          </p:stCondLst>
                                        </p:cTn>
                                        <p:tgtEl>
                                          <p:spTgt spid="7">
                                            <p:txEl>
                                              <p:pRg st="0" end="0"/>
                                            </p:txEl>
                                          </p:spTgt>
                                        </p:tgtEl>
                                      </p:cBhvr>
                                      <p:to x="100000" y="100000"/>
                                    </p:animScale>
                                    <p:animScale>
                                      <p:cBhvr>
                                        <p:cTn id="17" dur="26">
                                          <p:stCondLst>
                                            <p:cond delay="1642"/>
                                          </p:stCondLst>
                                        </p:cTn>
                                        <p:tgtEl>
                                          <p:spTgt spid="7">
                                            <p:txEl>
                                              <p:pRg st="0" end="0"/>
                                            </p:txEl>
                                          </p:spTgt>
                                        </p:tgtEl>
                                      </p:cBhvr>
                                      <p:to x="100000" y="90000"/>
                                    </p:animScale>
                                    <p:animScale>
                                      <p:cBhvr>
                                        <p:cTn id="18" dur="166" decel="50000">
                                          <p:stCondLst>
                                            <p:cond delay="1668"/>
                                          </p:stCondLst>
                                        </p:cTn>
                                        <p:tgtEl>
                                          <p:spTgt spid="7">
                                            <p:txEl>
                                              <p:pRg st="0" end="0"/>
                                            </p:txEl>
                                          </p:spTgt>
                                        </p:tgtEl>
                                      </p:cBhvr>
                                      <p:to x="100000" y="100000"/>
                                    </p:animScale>
                                    <p:animScale>
                                      <p:cBhvr>
                                        <p:cTn id="19" dur="26">
                                          <p:stCondLst>
                                            <p:cond delay="1808"/>
                                          </p:stCondLst>
                                        </p:cTn>
                                        <p:tgtEl>
                                          <p:spTgt spid="7">
                                            <p:txEl>
                                              <p:pRg st="0" end="0"/>
                                            </p:txEl>
                                          </p:spTgt>
                                        </p:tgtEl>
                                      </p:cBhvr>
                                      <p:to x="100000" y="95000"/>
                                    </p:animScale>
                                    <p:animScale>
                                      <p:cBhvr>
                                        <p:cTn id="20" dur="166" decel="50000">
                                          <p:stCondLst>
                                            <p:cond delay="1834"/>
                                          </p:stCondLst>
                                        </p:cTn>
                                        <p:tgtEl>
                                          <p:spTgt spid="7">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5313218"/>
          </a:xfrm>
        </p:spPr>
        <p:txBody>
          <a:bodyPr>
            <a:normAutofit/>
          </a:bodyPr>
          <a:lstStyle/>
          <a:p>
            <a:r>
              <a:rPr lang="es-GT" sz="2000" dirty="0">
                <a:latin typeface="Arial" panose="020B0604020202020204" pitchFamily="34" charset="0"/>
                <a:cs typeface="Arial" panose="020B0604020202020204" pitchFamily="34" charset="0"/>
              </a:rPr>
              <a:t>Nosotros como Seminaristas desarrollamos el plan nacional o proyecto katún mi Guatemala 2032, con base al primer objetivo de desarrollo sostenible el cual es, Fin de la Pobreza, teniendo ideologías, valoración e importancia, en todas las vulnerabilidades y anomalías que hay en el ámbito social y cultural de las comunidades, rurales y urbanas del país, teniendo en cuenta la importancia de erradicar la pobreza en Guatemala.</a:t>
            </a:r>
          </a:p>
        </p:txBody>
      </p:sp>
    </p:spTree>
    <p:extLst>
      <p:ext uri="{BB962C8B-B14F-4D97-AF65-F5344CB8AC3E}">
        <p14:creationId xmlns:p14="http://schemas.microsoft.com/office/powerpoint/2010/main" val="2547870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6044" y="1208398"/>
            <a:ext cx="7715250" cy="428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4534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685800"/>
            <a:ext cx="10018713" cy="5327073"/>
          </a:xfrm>
        </p:spPr>
        <p:txBody>
          <a:bodyPr/>
          <a:lstStyle/>
          <a:p>
            <a:r>
              <a:rPr lang="es-GT" b="1" dirty="0"/>
              <a:t>Justificación</a:t>
            </a:r>
          </a:p>
        </p:txBody>
      </p:sp>
    </p:spTree>
    <p:extLst>
      <p:ext uri="{BB962C8B-B14F-4D97-AF65-F5344CB8AC3E}">
        <p14:creationId xmlns:p14="http://schemas.microsoft.com/office/powerpoint/2010/main" val="22183812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380</TotalTime>
  <Words>1168</Words>
  <Application>Microsoft Office PowerPoint</Application>
  <PresentationFormat>Panorámica</PresentationFormat>
  <Paragraphs>136</Paragraphs>
  <Slides>57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57</vt:i4>
      </vt:variant>
    </vt:vector>
  </HeadingPairs>
  <TitlesOfParts>
    <vt:vector size="62" baseType="lpstr">
      <vt:lpstr>Arial</vt:lpstr>
      <vt:lpstr>Calibri</vt:lpstr>
      <vt:lpstr>Corbel</vt:lpstr>
      <vt:lpstr>Open Sans</vt:lpstr>
      <vt:lpstr>Parallax</vt:lpstr>
      <vt:lpstr>Presentación de PowerPoint</vt:lpstr>
      <vt:lpstr>Presentación de PowerPoint</vt:lpstr>
      <vt:lpstr>Comunidad de investigación No.3  5to bachillerato en computación con Orientación Científica  "A" </vt:lpstr>
      <vt:lpstr>Integrantes:</vt:lpstr>
      <vt:lpstr>Introducción</vt:lpstr>
      <vt:lpstr>Presentación de PowerPoint</vt:lpstr>
      <vt:lpstr>Nosotros como Seminaristas desarrollamos el plan nacional o proyecto katún mi Guatemala 2032, con base al primer objetivo de desarrollo sostenible el cual es, Fin de la Pobreza, teniendo ideologías, valoración e importancia, en todas las vulnerabilidades y anomalías que hay en el ámbito social y cultural de las comunidades, rurales y urbanas del país, teniendo en cuenta la importancia de erradicar la pobreza en Guatemala.</vt:lpstr>
      <vt:lpstr>Presentación de PowerPoint</vt:lpstr>
      <vt:lpstr>Justificación</vt:lpstr>
      <vt:lpstr>Como estudiantes seminaristas, decidimos enfocar nuestro tema de investigación sobre el Fin de la Pobreza, para conocer cuál es la valoración e importancia que le han dado los guatemaltecos en el centro de Villa Nueva en las instituciones educativas como Liceo Compu- Market. A través de la presente investigación queremos indagar que tanto se han preocupado las personas de Villa Nueva sobre el tema Fin de la Pobreza, así como el apoyo que han recibido de instituciones con respecto al tema de la Fin de la Pobreza. </vt:lpstr>
      <vt:lpstr>Presentación de PowerPoint</vt:lpstr>
      <vt:lpstr>Objetivos</vt:lpstr>
      <vt:lpstr>La pobreza va más allá de la falta de ingresos y recursos para garantizar unos medios de vida sostenibles. La pobreza es un problema de derechos humanos. Entre las distintas manifestaciones de la pobreza figuran el hambre, la malnutrición, la falta de una vivienda digna y el acceso limitado a otros servicios básicos como la educación o la salud.</vt:lpstr>
      <vt:lpstr> 3.Fomentar a la juventud a ideologías en planificaciones institucionales para que ellos puedan tener concepto o capacitaciones para poder salir de la pobreza. 4.Implementar plan institucional a jóvenes y a niños para mostrarles una planificación de economía para los ingresos a temprana edad. 5.Lograr que las ciudades y los asentamientos humanos sean inclusivos, seguros, respetables y sostenibles.</vt:lpstr>
      <vt:lpstr>Presentación de PowerPoint</vt:lpstr>
      <vt:lpstr>FIN A LA POBREZA EN EL PAIS </vt:lpstr>
      <vt:lpstr>Presentación de PowerPoint</vt:lpstr>
      <vt:lpstr>Presentación de PowerPoint</vt:lpstr>
      <vt:lpstr>COMO ERRADICAR LA POBREZA </vt:lpstr>
      <vt:lpstr>Presentación de PowerPoint</vt:lpstr>
      <vt:lpstr>Presentación de PowerPoint</vt:lpstr>
      <vt:lpstr>CONSECUENCIAS DEL DESEMPLEO </vt:lpstr>
      <vt:lpstr>Presentación de PowerPoint</vt:lpstr>
      <vt:lpstr>Presentación de PowerPoint</vt:lpstr>
      <vt:lpstr>LOS OBJETIVOS DE DESARROLLO SOSTENIBLE </vt:lpstr>
      <vt:lpstr>Presentación de PowerPoint</vt:lpstr>
      <vt:lpstr>Presentación de PowerPoint</vt:lpstr>
      <vt:lpstr>FIN DE LA POBREZA SEGÚN LOS OBJETIVOS DE DESARROLLO SOSTENIBLE </vt:lpstr>
      <vt:lpstr>Presentación de PowerPoint</vt:lpstr>
      <vt:lpstr>Presentación de PowerPoint</vt:lpstr>
      <vt:lpstr>CAUSAS DEL HAMBRE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Valores</vt:lpstr>
      <vt:lpstr>Presentación de PowerPoint</vt:lpstr>
      <vt:lpstr>Presentación de PowerPoint</vt:lpstr>
      <vt:lpstr>METODOS UTILIZADOS</vt:lpstr>
      <vt:lpstr>Presentación de PowerPoint</vt:lpstr>
      <vt:lpstr>Presentación de PowerPoint</vt:lpstr>
      <vt:lpstr>ENFOQUE MÉTODOLOGICO </vt:lpstr>
      <vt:lpstr>Presentación de PowerPoint</vt:lpstr>
      <vt:lpstr>Presentación de PowerPoint</vt:lpstr>
      <vt:lpstr>APENDICES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Liceo Compu-Market</dc:creator>
  <cp:lastModifiedBy>Cristhian Carrera</cp:lastModifiedBy>
  <cp:revision>34</cp:revision>
  <dcterms:created xsi:type="dcterms:W3CDTF">2019-08-15T18:05:01Z</dcterms:created>
  <dcterms:modified xsi:type="dcterms:W3CDTF">2019-08-17T22:22:09Z</dcterms:modified>
</cp:coreProperties>
</file>